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666" r:id="rId4"/>
    <p:sldMasterId id="2147486081" r:id="rId5"/>
    <p:sldMasterId id="2147486093" r:id="rId6"/>
    <p:sldMasterId id="2147486117" r:id="rId7"/>
    <p:sldMasterId id="2147486129" r:id="rId8"/>
    <p:sldMasterId id="2147486165" r:id="rId9"/>
    <p:sldMasterId id="2147486177" r:id="rId10"/>
    <p:sldMasterId id="2147486189" r:id="rId11"/>
    <p:sldMasterId id="2147486201" r:id="rId12"/>
    <p:sldMasterId id="2147486213" r:id="rId13"/>
    <p:sldMasterId id="2147486237" r:id="rId14"/>
    <p:sldMasterId id="2147486249" r:id="rId15"/>
    <p:sldMasterId id="2147486261" r:id="rId16"/>
    <p:sldMasterId id="2147486273" r:id="rId17"/>
  </p:sldMasterIdLst>
  <p:notesMasterIdLst>
    <p:notesMasterId r:id="rId78"/>
  </p:notesMasterIdLst>
  <p:sldIdLst>
    <p:sldId id="960" r:id="rId18"/>
    <p:sldId id="947" r:id="rId19"/>
    <p:sldId id="945" r:id="rId20"/>
    <p:sldId id="946" r:id="rId21"/>
    <p:sldId id="948" r:id="rId22"/>
    <p:sldId id="858" r:id="rId23"/>
    <p:sldId id="876" r:id="rId24"/>
    <p:sldId id="814" r:id="rId25"/>
    <p:sldId id="815" r:id="rId26"/>
    <p:sldId id="866" r:id="rId27"/>
    <p:sldId id="895" r:id="rId28"/>
    <p:sldId id="896" r:id="rId29"/>
    <p:sldId id="942" r:id="rId30"/>
    <p:sldId id="943" r:id="rId31"/>
    <p:sldId id="963" r:id="rId32"/>
    <p:sldId id="897" r:id="rId33"/>
    <p:sldId id="964" r:id="rId34"/>
    <p:sldId id="910" r:id="rId35"/>
    <p:sldId id="911" r:id="rId36"/>
    <p:sldId id="912" r:id="rId37"/>
    <p:sldId id="881" r:id="rId38"/>
    <p:sldId id="931" r:id="rId39"/>
    <p:sldId id="965" r:id="rId40"/>
    <p:sldId id="882" r:id="rId41"/>
    <p:sldId id="967" r:id="rId42"/>
    <p:sldId id="925" r:id="rId43"/>
    <p:sldId id="939" r:id="rId44"/>
    <p:sldId id="924" r:id="rId45"/>
    <p:sldId id="968" r:id="rId46"/>
    <p:sldId id="883" r:id="rId47"/>
    <p:sldId id="916" r:id="rId48"/>
    <p:sldId id="937" r:id="rId49"/>
    <p:sldId id="906" r:id="rId50"/>
    <p:sldId id="932" r:id="rId51"/>
    <p:sldId id="917" r:id="rId52"/>
    <p:sldId id="905" r:id="rId53"/>
    <p:sldId id="770" r:id="rId54"/>
    <p:sldId id="764" r:id="rId55"/>
    <p:sldId id="817" r:id="rId56"/>
    <p:sldId id="961" r:id="rId57"/>
    <p:sldId id="926" r:id="rId58"/>
    <p:sldId id="951" r:id="rId59"/>
    <p:sldId id="927" r:id="rId60"/>
    <p:sldId id="928" r:id="rId61"/>
    <p:sldId id="929" r:id="rId62"/>
    <p:sldId id="969" r:id="rId63"/>
    <p:sldId id="930" r:id="rId64"/>
    <p:sldId id="935" r:id="rId65"/>
    <p:sldId id="970" r:id="rId66"/>
    <p:sldId id="938" r:id="rId67"/>
    <p:sldId id="831" r:id="rId68"/>
    <p:sldId id="952" r:id="rId69"/>
    <p:sldId id="953" r:id="rId70"/>
    <p:sldId id="954" r:id="rId71"/>
    <p:sldId id="955" r:id="rId72"/>
    <p:sldId id="956" r:id="rId73"/>
    <p:sldId id="957" r:id="rId74"/>
    <p:sldId id="958" r:id="rId75"/>
    <p:sldId id="959" r:id="rId76"/>
    <p:sldId id="808" r:id="rId77"/>
  </p:sldIdLst>
  <p:sldSz cx="9144000" cy="6858000" type="screen4x3"/>
  <p:notesSz cx="6797675"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ty Arama - מגדלאור" initials="EA-מ" lastIdx="1" clrIdx="0"/>
  <p:cmAuthor id="1" name="Ruthie Lang" initials="RL" lastIdx="1" clrIdx="1">
    <p:extLst>
      <p:ext uri="{19B8F6BF-5375-455C-9EA6-DF929625EA0E}">
        <p15:presenceInfo xmlns:p15="http://schemas.microsoft.com/office/powerpoint/2012/main" userId="S-1-5-21-1478584003-1128799915-1539857752-1104" providerId="AD"/>
      </p:ext>
    </p:extLst>
  </p:cmAuthor>
  <p:cmAuthor id="2" name="Rita Lapid - מגדלאור" initials="RL-מ" lastIdx="4" clrIdx="2">
    <p:extLst>
      <p:ext uri="{19B8F6BF-5375-455C-9EA6-DF929625EA0E}">
        <p15:presenceInfo xmlns:p15="http://schemas.microsoft.com/office/powerpoint/2012/main" userId="S-1-5-21-1478584003-1128799915-1539857752-8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5753E"/>
    <a:srgbClr val="A3A3A3"/>
    <a:srgbClr val="E6E6E6"/>
    <a:srgbClr val="F9F9F9"/>
    <a:srgbClr val="C9C9C9"/>
    <a:srgbClr val="CCECFF"/>
    <a:srgbClr val="C0E399"/>
    <a:srgbClr val="FFD65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94" autoAdjust="0"/>
    <p:restoredTop sz="80466" autoAdjust="0"/>
  </p:normalViewPr>
  <p:slideViewPr>
    <p:cSldViewPr>
      <p:cViewPr varScale="1">
        <p:scale>
          <a:sx n="60" d="100"/>
          <a:sy n="60" d="100"/>
        </p:scale>
        <p:origin x="1824" y="66"/>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4.xml"/><Relationship Id="rId82"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e-IL" dirty="0">
                <a:latin typeface="Arial" panose="020B0604020202020204" pitchFamily="34" charset="0"/>
                <a:cs typeface="Arial" panose="020B0604020202020204" pitchFamily="34" charset="0"/>
              </a:rPr>
              <a:t>פילוח לפי גיל</a:t>
            </a:r>
          </a:p>
        </c:rich>
      </c:tx>
      <c:layout>
        <c:manualLayout>
          <c:xMode val="edge"/>
          <c:yMode val="edge"/>
          <c:x val="0.32799283036000193"/>
          <c:y val="6.22572635824663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doughnutChart>
        <c:varyColors val="1"/>
        <c:ser>
          <c:idx val="0"/>
          <c:order val="0"/>
          <c:tx>
            <c:strRef>
              <c:f>גיליון1!$B$1</c:f>
              <c:strCache>
                <c:ptCount val="1"/>
                <c:pt idx="0">
                  <c:v>עמודה1</c:v>
                </c:pt>
              </c:strCache>
            </c:strRef>
          </c:tx>
          <c:spPr>
            <a:solidFill>
              <a:srgbClr val="0D61AE"/>
            </a:solidFill>
          </c:spPr>
          <c:dPt>
            <c:idx val="0"/>
            <c:bubble3D val="0"/>
            <c:spPr>
              <a:solidFill>
                <a:srgbClr val="926D17"/>
              </a:solidFill>
              <a:ln w="19050">
                <a:solidFill>
                  <a:schemeClr val="lt1"/>
                </a:solidFill>
              </a:ln>
              <a:effectLst/>
            </c:spPr>
            <c:extLst xmlns:c16r2="http://schemas.microsoft.com/office/drawing/2015/06/chart">
              <c:ext xmlns:c16="http://schemas.microsoft.com/office/drawing/2014/chart" uri="{C3380CC4-5D6E-409C-BE32-E72D297353CC}">
                <c16:uniqueId val="{00000003-660D-44C1-9E24-E64CD2BB43C4}"/>
              </c:ext>
            </c:extLst>
          </c:dPt>
          <c:dPt>
            <c:idx val="1"/>
            <c:bubble3D val="0"/>
            <c:spPr>
              <a:solidFill>
                <a:srgbClr val="017838"/>
              </a:solidFill>
              <a:ln w="19050">
                <a:solidFill>
                  <a:schemeClr val="lt1"/>
                </a:solidFill>
              </a:ln>
              <a:effectLst/>
            </c:spPr>
            <c:extLst xmlns:c16r2="http://schemas.microsoft.com/office/drawing/2015/06/chart">
              <c:ext xmlns:c16="http://schemas.microsoft.com/office/drawing/2014/chart" uri="{C3380CC4-5D6E-409C-BE32-E72D297353CC}">
                <c16:uniqueId val="{00000004-660D-44C1-9E24-E64CD2BB43C4}"/>
              </c:ext>
            </c:extLst>
          </c:dPt>
          <c:dPt>
            <c:idx val="2"/>
            <c:bubble3D val="0"/>
            <c:spPr>
              <a:solidFill>
                <a:srgbClr val="00809F"/>
              </a:solidFill>
              <a:ln w="19050">
                <a:solidFill>
                  <a:schemeClr val="lt1"/>
                </a:solidFill>
              </a:ln>
              <a:effectLst/>
            </c:spPr>
            <c:extLst xmlns:c16r2="http://schemas.microsoft.com/office/drawing/2015/06/chart">
              <c:ext xmlns:c16="http://schemas.microsoft.com/office/drawing/2014/chart" uri="{C3380CC4-5D6E-409C-BE32-E72D297353CC}">
                <c16:uniqueId val="{00000002-660D-44C1-9E24-E64CD2BB43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ssistant" panose="00000500000000000000" pitchFamily="2" charset="-79"/>
                    <a:ea typeface="+mn-ea"/>
                    <a:cs typeface="Assistant" panose="00000500000000000000" pitchFamily="2" charset="-79"/>
                  </a:defRPr>
                </a:pPr>
                <a:endParaRPr lang="he-I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גיליון1!$A$2:$A$4</c:f>
              <c:strCache>
                <c:ptCount val="3"/>
                <c:pt idx="0">
                  <c:v>עד 18</c:v>
                </c:pt>
                <c:pt idx="1">
                  <c:v>19-65</c:v>
                </c:pt>
                <c:pt idx="2">
                  <c:v>66+</c:v>
                </c:pt>
              </c:strCache>
            </c:strRef>
          </c:cat>
          <c:val>
            <c:numRef>
              <c:f>גיליון1!$B$2:$B$4</c:f>
              <c:numCache>
                <c:formatCode>General</c:formatCode>
                <c:ptCount val="3"/>
                <c:pt idx="0">
                  <c:v>5</c:v>
                </c:pt>
                <c:pt idx="1">
                  <c:v>43</c:v>
                </c:pt>
                <c:pt idx="2">
                  <c:v>52</c:v>
                </c:pt>
              </c:numCache>
            </c:numRef>
          </c:val>
          <c:extLst xmlns:c16r2="http://schemas.microsoft.com/office/drawing/2015/06/chart">
            <c:ext xmlns:c16="http://schemas.microsoft.com/office/drawing/2014/chart" uri="{C3380CC4-5D6E-409C-BE32-E72D297353CC}">
              <c16:uniqueId val="{00000000-660D-44C1-9E24-E64CD2BB43C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0.31687996762403209"/>
          <c:y val="0.89578197425827777"/>
          <c:w val="0.36623988319087752"/>
          <c:h val="7.30893879396273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ssistant" panose="00000500000000000000" pitchFamily="2" charset="-79"/>
              <a:ea typeface="+mn-ea"/>
              <a:cs typeface="Assistant" panose="00000500000000000000" pitchFamily="2" charset="-79"/>
            </a:defRPr>
          </a:pPr>
          <a:endParaRPr lang="he-I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rtl="0">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651B3-8238-4B0C-AE45-6D8E48DFF348}" type="doc">
      <dgm:prSet loTypeId="urn:microsoft.com/office/officeart/2005/8/layout/venn3" loCatId="relationship" qsTypeId="urn:microsoft.com/office/officeart/2005/8/quickstyle/3d2" qsCatId="3D" csTypeId="urn:microsoft.com/office/officeart/2005/8/colors/colorful1" csCatId="colorful" phldr="1"/>
      <dgm:spPr/>
      <dgm:t>
        <a:bodyPr/>
        <a:lstStyle/>
        <a:p>
          <a:pPr rtl="1"/>
          <a:endParaRPr lang="he-IL"/>
        </a:p>
      </dgm:t>
    </dgm:pt>
    <dgm:pt modelId="{8D464DC6-CE55-4B92-9D4A-0CD867D0D49E}">
      <dgm:prSet phldrT="[טקסט]" custT="1"/>
      <dgm:spPr/>
      <dgm:t>
        <a:bodyPr/>
        <a:lstStyle/>
        <a:p>
          <a:pPr rtl="1"/>
          <a:r>
            <a:rPr lang="he-IL" sz="2000" b="1" dirty="0">
              <a:effectLst/>
            </a:rPr>
            <a:t>מודעות</a:t>
          </a:r>
        </a:p>
      </dgm:t>
    </dgm:pt>
    <dgm:pt modelId="{40C5C7DF-A892-4A6B-B7E1-77F8698A2407}" type="parTrans" cxnId="{4CC02259-DB62-4161-82DB-26FEA64B56D6}">
      <dgm:prSet/>
      <dgm:spPr/>
      <dgm:t>
        <a:bodyPr/>
        <a:lstStyle/>
        <a:p>
          <a:pPr rtl="1"/>
          <a:endParaRPr lang="he-IL" sz="2800" b="1">
            <a:effectLst/>
          </a:endParaRPr>
        </a:p>
      </dgm:t>
    </dgm:pt>
    <dgm:pt modelId="{EC9D7969-BA6A-4B8F-A655-82E66EFFBA9A}" type="sibTrans" cxnId="{4CC02259-DB62-4161-82DB-26FEA64B56D6}">
      <dgm:prSet/>
      <dgm:spPr/>
      <dgm:t>
        <a:bodyPr/>
        <a:lstStyle/>
        <a:p>
          <a:pPr rtl="1"/>
          <a:endParaRPr lang="he-IL" sz="2000"/>
        </a:p>
      </dgm:t>
    </dgm:pt>
    <dgm:pt modelId="{A9735E5F-D03A-4988-9723-78CBFE887762}">
      <dgm:prSet phldrT="[טקסט]" custT="1"/>
      <dgm:spPr/>
      <dgm:t>
        <a:bodyPr/>
        <a:lstStyle/>
        <a:p>
          <a:pPr rtl="1"/>
          <a:r>
            <a:rPr lang="he-IL" sz="2000" b="1" dirty="0">
              <a:effectLst/>
            </a:rPr>
            <a:t>סריקה</a:t>
          </a:r>
        </a:p>
      </dgm:t>
    </dgm:pt>
    <dgm:pt modelId="{984A4906-84DD-4CAA-883F-D347BECE11EB}" type="parTrans" cxnId="{D8B34F80-080C-4286-B428-A4B91D036E76}">
      <dgm:prSet/>
      <dgm:spPr/>
      <dgm:t>
        <a:bodyPr/>
        <a:lstStyle/>
        <a:p>
          <a:pPr rtl="1"/>
          <a:endParaRPr lang="he-IL" sz="2800" b="1">
            <a:effectLst/>
          </a:endParaRPr>
        </a:p>
      </dgm:t>
    </dgm:pt>
    <dgm:pt modelId="{3922974A-4F07-4360-A692-4C4EF1D5B36C}" type="sibTrans" cxnId="{D8B34F80-080C-4286-B428-A4B91D036E76}">
      <dgm:prSet/>
      <dgm:spPr/>
      <dgm:t>
        <a:bodyPr/>
        <a:lstStyle/>
        <a:p>
          <a:pPr rtl="1"/>
          <a:endParaRPr lang="he-IL" sz="2000"/>
        </a:p>
      </dgm:t>
    </dgm:pt>
    <dgm:pt modelId="{B977C4B5-8106-447B-8EA1-A623C886E859}">
      <dgm:prSet phldrT="[טקסט]" custT="1"/>
      <dgm:spPr/>
      <dgm:t>
        <a:bodyPr/>
        <a:lstStyle/>
        <a:p>
          <a:pPr rtl="1"/>
          <a:r>
            <a:rPr lang="he-IL" sz="2000" b="1" dirty="0">
              <a:effectLst/>
            </a:rPr>
            <a:t>ראיית עומק</a:t>
          </a:r>
        </a:p>
      </dgm:t>
    </dgm:pt>
    <dgm:pt modelId="{E0E79393-3C1C-474B-8013-659F49519C03}" type="parTrans" cxnId="{52688CE3-3B3E-49C8-B5DD-F67207FCB882}">
      <dgm:prSet/>
      <dgm:spPr/>
      <dgm:t>
        <a:bodyPr/>
        <a:lstStyle/>
        <a:p>
          <a:pPr rtl="1"/>
          <a:endParaRPr lang="he-IL" sz="2800" b="1">
            <a:effectLst/>
          </a:endParaRPr>
        </a:p>
      </dgm:t>
    </dgm:pt>
    <dgm:pt modelId="{8D2ED7C8-A002-4951-BAFD-1AAB80FC4A69}" type="sibTrans" cxnId="{52688CE3-3B3E-49C8-B5DD-F67207FCB882}">
      <dgm:prSet/>
      <dgm:spPr/>
      <dgm:t>
        <a:bodyPr/>
        <a:lstStyle/>
        <a:p>
          <a:pPr rtl="1"/>
          <a:endParaRPr lang="he-IL" sz="2000"/>
        </a:p>
      </dgm:t>
    </dgm:pt>
    <dgm:pt modelId="{A06258D1-06E6-42F2-BD8D-2276F5A19A1F}">
      <dgm:prSet phldrT="[טקסט]" custT="1"/>
      <dgm:spPr/>
      <dgm:t>
        <a:bodyPr/>
        <a:lstStyle/>
        <a:p>
          <a:pPr rtl="1"/>
          <a:r>
            <a:rPr lang="he-IL" sz="2000" b="1" dirty="0">
              <a:effectLst/>
            </a:rPr>
            <a:t>פענוח</a:t>
          </a:r>
        </a:p>
      </dgm:t>
    </dgm:pt>
    <dgm:pt modelId="{8F022E39-27C3-4A41-B47C-35192C1F819D}" type="parTrans" cxnId="{8306992C-1BBD-472A-B293-45773FE7E3C0}">
      <dgm:prSet/>
      <dgm:spPr/>
      <dgm:t>
        <a:bodyPr/>
        <a:lstStyle/>
        <a:p>
          <a:pPr rtl="1"/>
          <a:endParaRPr lang="he-IL" sz="2800" b="1">
            <a:effectLst/>
          </a:endParaRPr>
        </a:p>
      </dgm:t>
    </dgm:pt>
    <dgm:pt modelId="{99D84BE5-C2F1-42E4-A993-E1691B054588}" type="sibTrans" cxnId="{8306992C-1BBD-472A-B293-45773FE7E3C0}">
      <dgm:prSet/>
      <dgm:spPr/>
      <dgm:t>
        <a:bodyPr/>
        <a:lstStyle/>
        <a:p>
          <a:pPr rtl="1"/>
          <a:endParaRPr lang="he-IL" sz="2800" b="1">
            <a:effectLst/>
          </a:endParaRPr>
        </a:p>
      </dgm:t>
    </dgm:pt>
    <dgm:pt modelId="{EAF480F5-16C5-454D-AC18-424A418D7B80}">
      <dgm:prSet phldrT="[טקסט]" custT="1"/>
      <dgm:spPr/>
      <dgm:t>
        <a:bodyPr/>
        <a:lstStyle/>
        <a:p>
          <a:pPr marL="0" rtl="1"/>
          <a:endParaRPr lang="he-IL" sz="2400" b="1" dirty="0">
            <a:effectLst/>
          </a:endParaRPr>
        </a:p>
        <a:p>
          <a:pPr marL="0" indent="0" rtl="1"/>
          <a:r>
            <a:rPr lang="he-IL" sz="1800" b="1" dirty="0">
              <a:effectLst/>
            </a:rPr>
            <a:t>מיקוד מבט וקשר עין</a:t>
          </a:r>
        </a:p>
      </dgm:t>
    </dgm:pt>
    <dgm:pt modelId="{FC382C02-8E38-4471-BBED-3C36AD27FD1C}" type="parTrans" cxnId="{14856A37-CD4E-453D-8EB9-2A0AD2BC4A03}">
      <dgm:prSet/>
      <dgm:spPr/>
      <dgm:t>
        <a:bodyPr/>
        <a:lstStyle/>
        <a:p>
          <a:pPr rtl="1"/>
          <a:endParaRPr lang="he-IL" sz="2800" b="1">
            <a:effectLst/>
          </a:endParaRPr>
        </a:p>
      </dgm:t>
    </dgm:pt>
    <dgm:pt modelId="{1ACA1F56-753E-46B9-BDC4-AC1D8E4D742E}" type="sibTrans" cxnId="{14856A37-CD4E-453D-8EB9-2A0AD2BC4A03}">
      <dgm:prSet/>
      <dgm:spPr/>
      <dgm:t>
        <a:bodyPr/>
        <a:lstStyle/>
        <a:p>
          <a:pPr rtl="1"/>
          <a:endParaRPr lang="he-IL" sz="2800" b="1">
            <a:effectLst/>
          </a:endParaRPr>
        </a:p>
      </dgm:t>
    </dgm:pt>
    <dgm:pt modelId="{537C3447-9958-448F-831F-23BFAB7B829A}">
      <dgm:prSet phldrT="[טקסט]" custT="1"/>
      <dgm:spPr/>
      <dgm:t>
        <a:bodyPr/>
        <a:lstStyle/>
        <a:p>
          <a:pPr rtl="1"/>
          <a:r>
            <a:rPr lang="he-IL" sz="2000" b="1" dirty="0">
              <a:effectLst/>
            </a:rPr>
            <a:t>מעקב</a:t>
          </a:r>
        </a:p>
      </dgm:t>
    </dgm:pt>
    <dgm:pt modelId="{B48A04F9-0230-48AC-894A-4437EED7AA64}" type="parTrans" cxnId="{408CDA02-C24E-47A8-BCEA-54C0B18C1F84}">
      <dgm:prSet/>
      <dgm:spPr/>
      <dgm:t>
        <a:bodyPr/>
        <a:lstStyle/>
        <a:p>
          <a:pPr rtl="1"/>
          <a:endParaRPr lang="he-IL" sz="2800" b="1">
            <a:effectLst/>
          </a:endParaRPr>
        </a:p>
      </dgm:t>
    </dgm:pt>
    <dgm:pt modelId="{6C9E9705-E24E-4E91-B4F3-5F5E259EA24E}" type="sibTrans" cxnId="{408CDA02-C24E-47A8-BCEA-54C0B18C1F84}">
      <dgm:prSet/>
      <dgm:spPr/>
      <dgm:t>
        <a:bodyPr/>
        <a:lstStyle/>
        <a:p>
          <a:pPr rtl="1"/>
          <a:endParaRPr lang="he-IL" sz="2800" b="1">
            <a:effectLst/>
          </a:endParaRPr>
        </a:p>
      </dgm:t>
    </dgm:pt>
    <dgm:pt modelId="{D234F610-19D2-473A-B8C7-DAA9F37B292F}">
      <dgm:prSet phldrT="[טקסט]" custT="1"/>
      <dgm:spPr/>
      <dgm:t>
        <a:bodyPr/>
        <a:lstStyle/>
        <a:p>
          <a:pPr rtl="1"/>
          <a:r>
            <a:rPr lang="he-IL" sz="2000" b="1" dirty="0">
              <a:effectLst/>
            </a:rPr>
            <a:t>תאום עין יד</a:t>
          </a:r>
        </a:p>
      </dgm:t>
    </dgm:pt>
    <dgm:pt modelId="{FB9E2573-18DA-4600-B491-33B6B5D2F0B7}" type="parTrans" cxnId="{3480050B-7F0E-4EBE-84E3-40FE4459C824}">
      <dgm:prSet/>
      <dgm:spPr/>
      <dgm:t>
        <a:bodyPr/>
        <a:lstStyle/>
        <a:p>
          <a:pPr rtl="1"/>
          <a:endParaRPr lang="he-IL" sz="2800" b="1">
            <a:effectLst/>
          </a:endParaRPr>
        </a:p>
      </dgm:t>
    </dgm:pt>
    <dgm:pt modelId="{27F3DD7A-1429-474E-BB5F-D054F77830CA}" type="sibTrans" cxnId="{3480050B-7F0E-4EBE-84E3-40FE4459C824}">
      <dgm:prSet/>
      <dgm:spPr/>
      <dgm:t>
        <a:bodyPr/>
        <a:lstStyle/>
        <a:p>
          <a:pPr rtl="1"/>
          <a:endParaRPr lang="he-IL" sz="2800" b="1">
            <a:effectLst/>
          </a:endParaRPr>
        </a:p>
      </dgm:t>
    </dgm:pt>
    <dgm:pt modelId="{3B742FCA-8704-4089-A734-41FDD655DB7B}" type="pres">
      <dgm:prSet presAssocID="{A28651B3-8238-4B0C-AE45-6D8E48DFF348}" presName="Name0" presStyleCnt="0">
        <dgm:presLayoutVars>
          <dgm:dir val="rev"/>
          <dgm:resizeHandles val="exact"/>
        </dgm:presLayoutVars>
      </dgm:prSet>
      <dgm:spPr/>
      <dgm:t>
        <a:bodyPr/>
        <a:lstStyle/>
        <a:p>
          <a:pPr rtl="1"/>
          <a:endParaRPr lang="he-IL"/>
        </a:p>
      </dgm:t>
    </dgm:pt>
    <dgm:pt modelId="{097CA37D-D8C4-4682-AFD5-198D525BCFB6}" type="pres">
      <dgm:prSet presAssocID="{8D464DC6-CE55-4B92-9D4A-0CD867D0D49E}" presName="Name5" presStyleLbl="vennNode1" presStyleIdx="0" presStyleCnt="7">
        <dgm:presLayoutVars>
          <dgm:bulletEnabled val="1"/>
        </dgm:presLayoutVars>
      </dgm:prSet>
      <dgm:spPr/>
      <dgm:t>
        <a:bodyPr/>
        <a:lstStyle/>
        <a:p>
          <a:pPr rtl="1"/>
          <a:endParaRPr lang="he-IL"/>
        </a:p>
      </dgm:t>
    </dgm:pt>
    <dgm:pt modelId="{F2636EA6-B85B-4AE2-9C43-0CE0A5DBF4D6}" type="pres">
      <dgm:prSet presAssocID="{EC9D7969-BA6A-4B8F-A655-82E66EFFBA9A}" presName="space" presStyleCnt="0"/>
      <dgm:spPr/>
      <dgm:t>
        <a:bodyPr/>
        <a:lstStyle/>
        <a:p>
          <a:pPr rtl="1"/>
          <a:endParaRPr lang="he-IL"/>
        </a:p>
      </dgm:t>
    </dgm:pt>
    <dgm:pt modelId="{B59777C8-E5F8-45EE-82D4-441C45ED3B61}" type="pres">
      <dgm:prSet presAssocID="{EAF480F5-16C5-454D-AC18-424A418D7B80}" presName="Name5" presStyleLbl="vennNode1" presStyleIdx="1" presStyleCnt="7">
        <dgm:presLayoutVars>
          <dgm:bulletEnabled val="1"/>
        </dgm:presLayoutVars>
      </dgm:prSet>
      <dgm:spPr/>
      <dgm:t>
        <a:bodyPr/>
        <a:lstStyle/>
        <a:p>
          <a:pPr rtl="1"/>
          <a:endParaRPr lang="he-IL"/>
        </a:p>
      </dgm:t>
    </dgm:pt>
    <dgm:pt modelId="{46E56643-9AA1-45E9-872F-2D4B1BAC5366}" type="pres">
      <dgm:prSet presAssocID="{1ACA1F56-753E-46B9-BDC4-AC1D8E4D742E}" presName="space" presStyleCnt="0"/>
      <dgm:spPr/>
      <dgm:t>
        <a:bodyPr/>
        <a:lstStyle/>
        <a:p>
          <a:pPr rtl="1"/>
          <a:endParaRPr lang="he-IL"/>
        </a:p>
      </dgm:t>
    </dgm:pt>
    <dgm:pt modelId="{556F37C3-1EB5-406B-A3EB-0562562C0766}" type="pres">
      <dgm:prSet presAssocID="{537C3447-9958-448F-831F-23BFAB7B829A}" presName="Name5" presStyleLbl="vennNode1" presStyleIdx="2" presStyleCnt="7" custLinFactNeighborX="-2215" custLinFactNeighborY="1334">
        <dgm:presLayoutVars>
          <dgm:bulletEnabled val="1"/>
        </dgm:presLayoutVars>
      </dgm:prSet>
      <dgm:spPr/>
      <dgm:t>
        <a:bodyPr/>
        <a:lstStyle/>
        <a:p>
          <a:pPr rtl="1"/>
          <a:endParaRPr lang="he-IL"/>
        </a:p>
      </dgm:t>
    </dgm:pt>
    <dgm:pt modelId="{5FFA0D63-1B74-4FFC-ABC4-2B56E8FE693E}" type="pres">
      <dgm:prSet presAssocID="{6C9E9705-E24E-4E91-B4F3-5F5E259EA24E}" presName="space" presStyleCnt="0"/>
      <dgm:spPr/>
      <dgm:t>
        <a:bodyPr/>
        <a:lstStyle/>
        <a:p>
          <a:pPr rtl="1"/>
          <a:endParaRPr lang="he-IL"/>
        </a:p>
      </dgm:t>
    </dgm:pt>
    <dgm:pt modelId="{872BCC3A-965D-4A0D-9A59-BEBA3FE59F4F}" type="pres">
      <dgm:prSet presAssocID="{A9735E5F-D03A-4988-9723-78CBFE887762}" presName="Name5" presStyleLbl="vennNode1" presStyleIdx="3" presStyleCnt="7">
        <dgm:presLayoutVars>
          <dgm:bulletEnabled val="1"/>
        </dgm:presLayoutVars>
      </dgm:prSet>
      <dgm:spPr/>
      <dgm:t>
        <a:bodyPr/>
        <a:lstStyle/>
        <a:p>
          <a:pPr rtl="1"/>
          <a:endParaRPr lang="he-IL"/>
        </a:p>
      </dgm:t>
    </dgm:pt>
    <dgm:pt modelId="{B8F0F973-933E-48A8-B1CC-8E6785755F58}" type="pres">
      <dgm:prSet presAssocID="{3922974A-4F07-4360-A692-4C4EF1D5B36C}" presName="space" presStyleCnt="0"/>
      <dgm:spPr/>
      <dgm:t>
        <a:bodyPr/>
        <a:lstStyle/>
        <a:p>
          <a:pPr rtl="1"/>
          <a:endParaRPr lang="he-IL"/>
        </a:p>
      </dgm:t>
    </dgm:pt>
    <dgm:pt modelId="{31295442-3560-4830-AF81-6A67F7AC21D2}" type="pres">
      <dgm:prSet presAssocID="{B977C4B5-8106-447B-8EA1-A623C886E859}" presName="Name5" presStyleLbl="vennNode1" presStyleIdx="4" presStyleCnt="7">
        <dgm:presLayoutVars>
          <dgm:bulletEnabled val="1"/>
        </dgm:presLayoutVars>
      </dgm:prSet>
      <dgm:spPr/>
      <dgm:t>
        <a:bodyPr/>
        <a:lstStyle/>
        <a:p>
          <a:pPr rtl="1"/>
          <a:endParaRPr lang="he-IL"/>
        </a:p>
      </dgm:t>
    </dgm:pt>
    <dgm:pt modelId="{3AFB730E-7AA3-40AA-8748-98A933DB2CD9}" type="pres">
      <dgm:prSet presAssocID="{8D2ED7C8-A002-4951-BAFD-1AAB80FC4A69}" presName="space" presStyleCnt="0"/>
      <dgm:spPr/>
      <dgm:t>
        <a:bodyPr/>
        <a:lstStyle/>
        <a:p>
          <a:pPr rtl="1"/>
          <a:endParaRPr lang="he-IL"/>
        </a:p>
      </dgm:t>
    </dgm:pt>
    <dgm:pt modelId="{7EB57098-F5DD-43CD-A594-AD5AC72B0F25}" type="pres">
      <dgm:prSet presAssocID="{D234F610-19D2-473A-B8C7-DAA9F37B292F}" presName="Name5" presStyleLbl="vennNode1" presStyleIdx="5" presStyleCnt="7" custLinFactNeighborX="1213" custLinFactNeighborY="-3270">
        <dgm:presLayoutVars>
          <dgm:bulletEnabled val="1"/>
        </dgm:presLayoutVars>
      </dgm:prSet>
      <dgm:spPr/>
      <dgm:t>
        <a:bodyPr/>
        <a:lstStyle/>
        <a:p>
          <a:pPr rtl="1"/>
          <a:endParaRPr lang="he-IL"/>
        </a:p>
      </dgm:t>
    </dgm:pt>
    <dgm:pt modelId="{11677DBE-5454-4E5E-AA41-988DD61D3EB3}" type="pres">
      <dgm:prSet presAssocID="{27F3DD7A-1429-474E-BB5F-D054F77830CA}" presName="space" presStyleCnt="0"/>
      <dgm:spPr/>
      <dgm:t>
        <a:bodyPr/>
        <a:lstStyle/>
        <a:p>
          <a:pPr rtl="1"/>
          <a:endParaRPr lang="he-IL"/>
        </a:p>
      </dgm:t>
    </dgm:pt>
    <dgm:pt modelId="{91A66543-FFF2-476D-8014-69A13271B2ED}" type="pres">
      <dgm:prSet presAssocID="{A06258D1-06E6-42F2-BD8D-2276F5A19A1F}" presName="Name5" presStyleLbl="vennNode1" presStyleIdx="6" presStyleCnt="7">
        <dgm:presLayoutVars>
          <dgm:bulletEnabled val="1"/>
        </dgm:presLayoutVars>
      </dgm:prSet>
      <dgm:spPr/>
      <dgm:t>
        <a:bodyPr/>
        <a:lstStyle/>
        <a:p>
          <a:pPr rtl="1"/>
          <a:endParaRPr lang="he-IL"/>
        </a:p>
      </dgm:t>
    </dgm:pt>
  </dgm:ptLst>
  <dgm:cxnLst>
    <dgm:cxn modelId="{14856A37-CD4E-453D-8EB9-2A0AD2BC4A03}" srcId="{A28651B3-8238-4B0C-AE45-6D8E48DFF348}" destId="{EAF480F5-16C5-454D-AC18-424A418D7B80}" srcOrd="1" destOrd="0" parTransId="{FC382C02-8E38-4471-BBED-3C36AD27FD1C}" sibTransId="{1ACA1F56-753E-46B9-BDC4-AC1D8E4D742E}"/>
    <dgm:cxn modelId="{408CDA02-C24E-47A8-BCEA-54C0B18C1F84}" srcId="{A28651B3-8238-4B0C-AE45-6D8E48DFF348}" destId="{537C3447-9958-448F-831F-23BFAB7B829A}" srcOrd="2" destOrd="0" parTransId="{B48A04F9-0230-48AC-894A-4437EED7AA64}" sibTransId="{6C9E9705-E24E-4E91-B4F3-5F5E259EA24E}"/>
    <dgm:cxn modelId="{83D97CAD-6A39-4C0F-9C98-DDDC3C009CAA}" type="presOf" srcId="{B977C4B5-8106-447B-8EA1-A623C886E859}" destId="{31295442-3560-4830-AF81-6A67F7AC21D2}" srcOrd="0" destOrd="0" presId="urn:microsoft.com/office/officeart/2005/8/layout/venn3"/>
    <dgm:cxn modelId="{8306992C-1BBD-472A-B293-45773FE7E3C0}" srcId="{A28651B3-8238-4B0C-AE45-6D8E48DFF348}" destId="{A06258D1-06E6-42F2-BD8D-2276F5A19A1F}" srcOrd="6" destOrd="0" parTransId="{8F022E39-27C3-4A41-B47C-35192C1F819D}" sibTransId="{99D84BE5-C2F1-42E4-A993-E1691B054588}"/>
    <dgm:cxn modelId="{52688CE3-3B3E-49C8-B5DD-F67207FCB882}" srcId="{A28651B3-8238-4B0C-AE45-6D8E48DFF348}" destId="{B977C4B5-8106-447B-8EA1-A623C886E859}" srcOrd="4" destOrd="0" parTransId="{E0E79393-3C1C-474B-8013-659F49519C03}" sibTransId="{8D2ED7C8-A002-4951-BAFD-1AAB80FC4A69}"/>
    <dgm:cxn modelId="{6B76B518-FA5D-4BFE-89A9-36032CB0EB5F}" type="presOf" srcId="{A9735E5F-D03A-4988-9723-78CBFE887762}" destId="{872BCC3A-965D-4A0D-9A59-BEBA3FE59F4F}" srcOrd="0" destOrd="0" presId="urn:microsoft.com/office/officeart/2005/8/layout/venn3"/>
    <dgm:cxn modelId="{4CC02259-DB62-4161-82DB-26FEA64B56D6}" srcId="{A28651B3-8238-4B0C-AE45-6D8E48DFF348}" destId="{8D464DC6-CE55-4B92-9D4A-0CD867D0D49E}" srcOrd="0" destOrd="0" parTransId="{40C5C7DF-A892-4A6B-B7E1-77F8698A2407}" sibTransId="{EC9D7969-BA6A-4B8F-A655-82E66EFFBA9A}"/>
    <dgm:cxn modelId="{F8AE30E9-D491-4D80-A830-B06543690C27}" type="presOf" srcId="{A06258D1-06E6-42F2-BD8D-2276F5A19A1F}" destId="{91A66543-FFF2-476D-8014-69A13271B2ED}" srcOrd="0" destOrd="0" presId="urn:microsoft.com/office/officeart/2005/8/layout/venn3"/>
    <dgm:cxn modelId="{3480050B-7F0E-4EBE-84E3-40FE4459C824}" srcId="{A28651B3-8238-4B0C-AE45-6D8E48DFF348}" destId="{D234F610-19D2-473A-B8C7-DAA9F37B292F}" srcOrd="5" destOrd="0" parTransId="{FB9E2573-18DA-4600-B491-33B6B5D2F0B7}" sibTransId="{27F3DD7A-1429-474E-BB5F-D054F77830CA}"/>
    <dgm:cxn modelId="{E6614BEF-3A34-452D-9817-4620565ECA3E}" type="presOf" srcId="{8D464DC6-CE55-4B92-9D4A-0CD867D0D49E}" destId="{097CA37D-D8C4-4682-AFD5-198D525BCFB6}" srcOrd="0" destOrd="0" presId="urn:microsoft.com/office/officeart/2005/8/layout/venn3"/>
    <dgm:cxn modelId="{4BED8DFB-749E-4455-B3EB-D0B5F55FC80B}" type="presOf" srcId="{537C3447-9958-448F-831F-23BFAB7B829A}" destId="{556F37C3-1EB5-406B-A3EB-0562562C0766}" srcOrd="0" destOrd="0" presId="urn:microsoft.com/office/officeart/2005/8/layout/venn3"/>
    <dgm:cxn modelId="{61B74069-479F-4432-902F-1C866A893E71}" type="presOf" srcId="{D234F610-19D2-473A-B8C7-DAA9F37B292F}" destId="{7EB57098-F5DD-43CD-A594-AD5AC72B0F25}" srcOrd="0" destOrd="0" presId="urn:microsoft.com/office/officeart/2005/8/layout/venn3"/>
    <dgm:cxn modelId="{4148DA81-9FEB-4E28-91C7-B802FC3BDC0B}" type="presOf" srcId="{EAF480F5-16C5-454D-AC18-424A418D7B80}" destId="{B59777C8-E5F8-45EE-82D4-441C45ED3B61}" srcOrd="0" destOrd="0" presId="urn:microsoft.com/office/officeart/2005/8/layout/venn3"/>
    <dgm:cxn modelId="{010544BC-F0E8-48CB-B4AF-B316C564BB8E}" type="presOf" srcId="{A28651B3-8238-4B0C-AE45-6D8E48DFF348}" destId="{3B742FCA-8704-4089-A734-41FDD655DB7B}" srcOrd="0" destOrd="0" presId="urn:microsoft.com/office/officeart/2005/8/layout/venn3"/>
    <dgm:cxn modelId="{D8B34F80-080C-4286-B428-A4B91D036E76}" srcId="{A28651B3-8238-4B0C-AE45-6D8E48DFF348}" destId="{A9735E5F-D03A-4988-9723-78CBFE887762}" srcOrd="3" destOrd="0" parTransId="{984A4906-84DD-4CAA-883F-D347BECE11EB}" sibTransId="{3922974A-4F07-4360-A692-4C4EF1D5B36C}"/>
    <dgm:cxn modelId="{A8C1602A-40A7-498D-AB31-31A89D910590}" type="presParOf" srcId="{3B742FCA-8704-4089-A734-41FDD655DB7B}" destId="{097CA37D-D8C4-4682-AFD5-198D525BCFB6}" srcOrd="0" destOrd="0" presId="urn:microsoft.com/office/officeart/2005/8/layout/venn3"/>
    <dgm:cxn modelId="{7C8F7F7C-F6DD-4614-8CCD-AA95115570F2}" type="presParOf" srcId="{3B742FCA-8704-4089-A734-41FDD655DB7B}" destId="{F2636EA6-B85B-4AE2-9C43-0CE0A5DBF4D6}" srcOrd="1" destOrd="0" presId="urn:microsoft.com/office/officeart/2005/8/layout/venn3"/>
    <dgm:cxn modelId="{60F1D313-313C-40E3-9E56-89151C190E3F}" type="presParOf" srcId="{3B742FCA-8704-4089-A734-41FDD655DB7B}" destId="{B59777C8-E5F8-45EE-82D4-441C45ED3B61}" srcOrd="2" destOrd="0" presId="urn:microsoft.com/office/officeart/2005/8/layout/venn3"/>
    <dgm:cxn modelId="{1B39B414-278E-477C-9DB3-4AEC4BF0F6C4}" type="presParOf" srcId="{3B742FCA-8704-4089-A734-41FDD655DB7B}" destId="{46E56643-9AA1-45E9-872F-2D4B1BAC5366}" srcOrd="3" destOrd="0" presId="urn:microsoft.com/office/officeart/2005/8/layout/venn3"/>
    <dgm:cxn modelId="{C33064C0-8A19-4A70-856A-183EA2F33B46}" type="presParOf" srcId="{3B742FCA-8704-4089-A734-41FDD655DB7B}" destId="{556F37C3-1EB5-406B-A3EB-0562562C0766}" srcOrd="4" destOrd="0" presId="urn:microsoft.com/office/officeart/2005/8/layout/venn3"/>
    <dgm:cxn modelId="{4FE9622C-6509-4452-B452-CF170552FB38}" type="presParOf" srcId="{3B742FCA-8704-4089-A734-41FDD655DB7B}" destId="{5FFA0D63-1B74-4FFC-ABC4-2B56E8FE693E}" srcOrd="5" destOrd="0" presId="urn:microsoft.com/office/officeart/2005/8/layout/venn3"/>
    <dgm:cxn modelId="{5F5B1BB5-E948-4013-AA52-90A5B931CA08}" type="presParOf" srcId="{3B742FCA-8704-4089-A734-41FDD655DB7B}" destId="{872BCC3A-965D-4A0D-9A59-BEBA3FE59F4F}" srcOrd="6" destOrd="0" presId="urn:microsoft.com/office/officeart/2005/8/layout/venn3"/>
    <dgm:cxn modelId="{6F535EA3-9D3A-4F98-BEDA-0F106E086E5A}" type="presParOf" srcId="{3B742FCA-8704-4089-A734-41FDD655DB7B}" destId="{B8F0F973-933E-48A8-B1CC-8E6785755F58}" srcOrd="7" destOrd="0" presId="urn:microsoft.com/office/officeart/2005/8/layout/venn3"/>
    <dgm:cxn modelId="{FA9CD776-3226-47A3-8729-4444F97DA89D}" type="presParOf" srcId="{3B742FCA-8704-4089-A734-41FDD655DB7B}" destId="{31295442-3560-4830-AF81-6A67F7AC21D2}" srcOrd="8" destOrd="0" presId="urn:microsoft.com/office/officeart/2005/8/layout/venn3"/>
    <dgm:cxn modelId="{925392BC-F4D4-4010-B780-F2AB1AC5E68D}" type="presParOf" srcId="{3B742FCA-8704-4089-A734-41FDD655DB7B}" destId="{3AFB730E-7AA3-40AA-8748-98A933DB2CD9}" srcOrd="9" destOrd="0" presId="urn:microsoft.com/office/officeart/2005/8/layout/venn3"/>
    <dgm:cxn modelId="{406211F1-FD0A-47DE-AD1C-9A408A944804}" type="presParOf" srcId="{3B742FCA-8704-4089-A734-41FDD655DB7B}" destId="{7EB57098-F5DD-43CD-A594-AD5AC72B0F25}" srcOrd="10" destOrd="0" presId="urn:microsoft.com/office/officeart/2005/8/layout/venn3"/>
    <dgm:cxn modelId="{C46F9DE3-4229-4884-AD9B-BD399F4D3AAF}" type="presParOf" srcId="{3B742FCA-8704-4089-A734-41FDD655DB7B}" destId="{11677DBE-5454-4E5E-AA41-988DD61D3EB3}" srcOrd="11" destOrd="0" presId="urn:microsoft.com/office/officeart/2005/8/layout/venn3"/>
    <dgm:cxn modelId="{47DAC451-6459-4084-90E8-D5C07A46FB18}" type="presParOf" srcId="{3B742FCA-8704-4089-A734-41FDD655DB7B}" destId="{91A66543-FFF2-476D-8014-69A13271B2ED}"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2FEBD-1588-4C08-BF3F-9D2D5D8D9E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he-IL"/>
        </a:p>
      </dgm:t>
    </dgm:pt>
    <dgm:pt modelId="{C6E00AA6-0D22-473A-A1DC-524308CCA61F}">
      <dgm:prSet phldrT="[טקסט]" custT="1"/>
      <dgm:spPr>
        <a:solidFill>
          <a:srgbClr val="516730"/>
        </a:solidFill>
        <a:ln>
          <a:noFill/>
        </a:ln>
      </dgm:spPr>
      <dgm:t>
        <a:bodyPr/>
        <a:lstStyle/>
        <a:p>
          <a:pPr rtl="1"/>
          <a:endParaRPr lang="he-IL" sz="1600" dirty="0">
            <a:latin typeface="Assistant" panose="00000500000000000000" pitchFamily="2" charset="-79"/>
            <a:cs typeface="Assistant" panose="00000500000000000000" pitchFamily="2" charset="-79"/>
          </a:endParaRPr>
        </a:p>
        <a:p>
          <a:pPr rtl="1"/>
          <a:r>
            <a:rPr lang="he-IL" sz="1400" dirty="0">
              <a:latin typeface="Arial" panose="020B0604020202020204" pitchFamily="34" charset="0"/>
              <a:cs typeface="Arial" panose="020B0604020202020204" pitchFamily="34" charset="0"/>
            </a:rPr>
            <a:t>קשר מול עו"ס הרשות המקומית</a:t>
          </a:r>
          <a:r>
            <a:rPr lang="he-IL" sz="1600" dirty="0">
              <a:latin typeface="Arial" panose="020B0604020202020204" pitchFamily="34" charset="0"/>
              <a:cs typeface="Arial" panose="020B0604020202020204" pitchFamily="34" charset="0"/>
            </a:rPr>
            <a:t> </a:t>
          </a:r>
        </a:p>
      </dgm:t>
    </dgm:pt>
    <dgm:pt modelId="{79CA0FFE-F118-4C92-8F23-0D250297ECE4}" type="parTrans" cxnId="{B07468E8-FE06-4037-97BE-76329BEF969D}">
      <dgm:prSet/>
      <dgm:spPr/>
      <dgm:t>
        <a:bodyPr/>
        <a:lstStyle/>
        <a:p>
          <a:pPr rtl="1"/>
          <a:endParaRPr lang="he-IL">
            <a:latin typeface="Assistant" panose="00000500000000000000" pitchFamily="2" charset="-79"/>
            <a:cs typeface="Assistant" panose="00000500000000000000" pitchFamily="2" charset="-79"/>
          </a:endParaRPr>
        </a:p>
      </dgm:t>
    </dgm:pt>
    <dgm:pt modelId="{D0DDC518-8768-465E-84CB-77325695C545}" type="sibTrans" cxnId="{B07468E8-FE06-4037-97BE-76329BEF969D}">
      <dgm:prSet/>
      <dgm:spPr/>
      <dgm:t>
        <a:bodyPr/>
        <a:lstStyle/>
        <a:p>
          <a:pPr rtl="1"/>
          <a:endParaRPr lang="he-IL">
            <a:latin typeface="Assistant" panose="00000500000000000000" pitchFamily="2" charset="-79"/>
            <a:cs typeface="Assistant" panose="00000500000000000000" pitchFamily="2" charset="-79"/>
          </a:endParaRPr>
        </a:p>
      </dgm:t>
    </dgm:pt>
    <dgm:pt modelId="{184FA71D-CEE1-413B-B33B-14FB4AB7B191}">
      <dgm:prSet phldrT="[טקסט]" custT="1"/>
      <dgm:spPr>
        <a:solidFill>
          <a:schemeClr val="bg1">
            <a:lumMod val="95000"/>
          </a:schemeClr>
        </a:solidFill>
        <a:ln>
          <a:noFill/>
        </a:ln>
      </dgm:spPr>
      <dgm:t>
        <a:bodyPr/>
        <a:lstStyle/>
        <a:p>
          <a:pPr rtl="1">
            <a:buFontTx/>
            <a:buNone/>
          </a:pPr>
          <a:r>
            <a:rPr lang="he-IL" altLang="he-IL" sz="1800" b="1" dirty="0">
              <a:solidFill>
                <a:schemeClr val="tx1"/>
              </a:solidFill>
              <a:latin typeface="Arial" panose="020B0604020202020204" pitchFamily="34" charset="0"/>
              <a:cs typeface="Arial" panose="020B0604020202020204" pitchFamily="34" charset="0"/>
            </a:rPr>
            <a:t>עו"ס ברשות המקומית</a:t>
          </a:r>
          <a:endParaRPr lang="he-IL" sz="1800" b="1" dirty="0">
            <a:latin typeface="Arial" panose="020B0604020202020204" pitchFamily="34" charset="0"/>
            <a:cs typeface="Arial" panose="020B0604020202020204" pitchFamily="34" charset="0"/>
          </a:endParaRPr>
        </a:p>
      </dgm:t>
    </dgm:pt>
    <dgm:pt modelId="{B21EFD23-736E-4563-9042-4B37BEBEF023}" type="parTrans" cxnId="{5CC2259F-11DB-41B4-843E-DCC55021BBF5}">
      <dgm:prSet/>
      <dgm:spPr/>
      <dgm:t>
        <a:bodyPr/>
        <a:lstStyle/>
        <a:p>
          <a:pPr rtl="1"/>
          <a:endParaRPr lang="he-IL">
            <a:latin typeface="Assistant" panose="00000500000000000000" pitchFamily="2" charset="-79"/>
            <a:cs typeface="Assistant" panose="00000500000000000000" pitchFamily="2" charset="-79"/>
          </a:endParaRPr>
        </a:p>
      </dgm:t>
    </dgm:pt>
    <dgm:pt modelId="{5F5C36A2-6928-41E2-8D5A-5FBB7C249C18}" type="sibTrans" cxnId="{5CC2259F-11DB-41B4-843E-DCC55021BBF5}">
      <dgm:prSet/>
      <dgm:spPr/>
      <dgm:t>
        <a:bodyPr/>
        <a:lstStyle/>
        <a:p>
          <a:pPr rtl="1"/>
          <a:endParaRPr lang="he-IL">
            <a:latin typeface="Assistant" panose="00000500000000000000" pitchFamily="2" charset="-79"/>
            <a:cs typeface="Assistant" panose="00000500000000000000" pitchFamily="2" charset="-79"/>
          </a:endParaRPr>
        </a:p>
      </dgm:t>
    </dgm:pt>
    <dgm:pt modelId="{E38FBD23-7521-433B-9DC2-A8E03674EA3D}">
      <dgm:prSet phldrT="[טקסט]" custT="1"/>
      <dgm:spPr>
        <a:solidFill>
          <a:srgbClr val="516730"/>
        </a:solidFill>
        <a:ln>
          <a:noFill/>
        </a:ln>
      </dgm:spPr>
      <dgm:t>
        <a:bodyPr/>
        <a:lstStyle/>
        <a:p>
          <a:pPr rtl="1"/>
          <a:r>
            <a:rPr lang="he-IL" sz="1400" dirty="0">
              <a:latin typeface="Arial" panose="020B0604020202020204" pitchFamily="34" charset="0"/>
              <a:cs typeface="Arial" panose="020B0604020202020204" pitchFamily="34" charset="0"/>
            </a:rPr>
            <a:t>קליטת פנייה והערכות </a:t>
          </a:r>
        </a:p>
      </dgm:t>
    </dgm:pt>
    <dgm:pt modelId="{55CB5297-100D-491C-BA4A-C37D76E40B0A}" type="parTrans" cxnId="{18B5108D-AEFD-4367-814A-20FBB04CFC47}">
      <dgm:prSet/>
      <dgm:spPr/>
      <dgm:t>
        <a:bodyPr/>
        <a:lstStyle/>
        <a:p>
          <a:pPr rtl="1"/>
          <a:endParaRPr lang="he-IL">
            <a:latin typeface="Assistant" panose="00000500000000000000" pitchFamily="2" charset="-79"/>
            <a:cs typeface="Assistant" panose="00000500000000000000" pitchFamily="2" charset="-79"/>
          </a:endParaRPr>
        </a:p>
      </dgm:t>
    </dgm:pt>
    <dgm:pt modelId="{A87B933D-E7AF-4486-9672-4FA4F2B66391}" type="sibTrans" cxnId="{18B5108D-AEFD-4367-814A-20FBB04CFC47}">
      <dgm:prSet/>
      <dgm:spPr/>
      <dgm:t>
        <a:bodyPr/>
        <a:lstStyle/>
        <a:p>
          <a:pPr rtl="1"/>
          <a:endParaRPr lang="he-IL">
            <a:latin typeface="Assistant" panose="00000500000000000000" pitchFamily="2" charset="-79"/>
            <a:cs typeface="Assistant" panose="00000500000000000000" pitchFamily="2" charset="-79"/>
          </a:endParaRPr>
        </a:p>
      </dgm:t>
    </dgm:pt>
    <dgm:pt modelId="{43910D62-9AAE-4022-95CF-FE046BF05E4F}">
      <dgm:prSet phldrT="[טקסט]" custT="1"/>
      <dgm:spPr>
        <a:solidFill>
          <a:schemeClr val="bg1">
            <a:lumMod val="95000"/>
          </a:schemeClr>
        </a:solidFill>
        <a:ln>
          <a:noFill/>
        </a:ln>
      </dgm:spPr>
      <dgm:t>
        <a:bodyPr/>
        <a:lstStyle/>
        <a:p>
          <a:pPr rtl="1"/>
          <a:r>
            <a:rPr lang="he-IL" altLang="he-IL" sz="1800" dirty="0">
              <a:solidFill>
                <a:schemeClr val="tx1"/>
              </a:solidFill>
              <a:latin typeface="Arial" panose="020B0604020202020204" pitchFamily="34" charset="0"/>
              <a:cs typeface="Arial" panose="020B0604020202020204" pitchFamily="34" charset="0"/>
            </a:rPr>
            <a:t>חלוקת ההפניות למורים במחוז</a:t>
          </a:r>
          <a:endParaRPr lang="he-IL" sz="1800" dirty="0">
            <a:latin typeface="Arial" panose="020B0604020202020204" pitchFamily="34" charset="0"/>
            <a:cs typeface="Arial" panose="020B0604020202020204" pitchFamily="34" charset="0"/>
          </a:endParaRPr>
        </a:p>
      </dgm:t>
    </dgm:pt>
    <dgm:pt modelId="{FBD1227C-6787-4E19-BE9B-5012EAE31CC7}" type="parTrans" cxnId="{BA7C7A4B-9794-45DA-A0B4-28CD94E686CA}">
      <dgm:prSet/>
      <dgm:spPr/>
      <dgm:t>
        <a:bodyPr/>
        <a:lstStyle/>
        <a:p>
          <a:pPr rtl="1"/>
          <a:endParaRPr lang="he-IL">
            <a:latin typeface="Assistant" panose="00000500000000000000" pitchFamily="2" charset="-79"/>
            <a:cs typeface="Assistant" panose="00000500000000000000" pitchFamily="2" charset="-79"/>
          </a:endParaRPr>
        </a:p>
      </dgm:t>
    </dgm:pt>
    <dgm:pt modelId="{242F30C7-5DD8-471B-9D9B-9B944C12C2BD}" type="sibTrans" cxnId="{BA7C7A4B-9794-45DA-A0B4-28CD94E686CA}">
      <dgm:prSet/>
      <dgm:spPr/>
      <dgm:t>
        <a:bodyPr/>
        <a:lstStyle/>
        <a:p>
          <a:pPr rtl="1"/>
          <a:endParaRPr lang="he-IL">
            <a:latin typeface="Assistant" panose="00000500000000000000" pitchFamily="2" charset="-79"/>
            <a:cs typeface="Assistant" panose="00000500000000000000" pitchFamily="2" charset="-79"/>
          </a:endParaRPr>
        </a:p>
      </dgm:t>
    </dgm:pt>
    <dgm:pt modelId="{933E05DC-2997-411D-A75B-52D28D372AB5}">
      <dgm:prSet phldrT="[טקסט]" custT="1"/>
      <dgm:spPr>
        <a:solidFill>
          <a:schemeClr val="bg1">
            <a:lumMod val="95000"/>
          </a:schemeClr>
        </a:solidFill>
        <a:ln>
          <a:noFill/>
        </a:ln>
      </dgm:spPr>
      <dgm:t>
        <a:bodyPr/>
        <a:lstStyle/>
        <a:p>
          <a:pPr rtl="1"/>
          <a:r>
            <a:rPr lang="he-IL" altLang="he-IL" sz="1800" dirty="0">
              <a:solidFill>
                <a:schemeClr val="tx1"/>
              </a:solidFill>
              <a:latin typeface="Arial" panose="020B0604020202020204" pitchFamily="34" charset="0"/>
              <a:cs typeface="Arial" panose="020B0604020202020204" pitchFamily="34" charset="0"/>
            </a:rPr>
            <a:t>תיאום טלפוני ראשוני</a:t>
          </a:r>
          <a:endParaRPr lang="he-IL" sz="1800" dirty="0">
            <a:latin typeface="Arial" panose="020B0604020202020204" pitchFamily="34" charset="0"/>
            <a:cs typeface="Arial" panose="020B0604020202020204" pitchFamily="34" charset="0"/>
          </a:endParaRPr>
        </a:p>
      </dgm:t>
    </dgm:pt>
    <dgm:pt modelId="{1FB4EC76-1961-46D0-B468-83D1B37D2E1E}" type="parTrans" cxnId="{841ED86D-8338-4730-91F3-154E2607EAC0}">
      <dgm:prSet/>
      <dgm:spPr/>
      <dgm:t>
        <a:bodyPr/>
        <a:lstStyle/>
        <a:p>
          <a:pPr rtl="1"/>
          <a:endParaRPr lang="he-IL">
            <a:latin typeface="Assistant" panose="00000500000000000000" pitchFamily="2" charset="-79"/>
            <a:cs typeface="Assistant" panose="00000500000000000000" pitchFamily="2" charset="-79"/>
          </a:endParaRPr>
        </a:p>
      </dgm:t>
    </dgm:pt>
    <dgm:pt modelId="{B9D2E833-94D8-4A50-B192-98514F508B42}" type="sibTrans" cxnId="{841ED86D-8338-4730-91F3-154E2607EAC0}">
      <dgm:prSet/>
      <dgm:spPr/>
      <dgm:t>
        <a:bodyPr/>
        <a:lstStyle/>
        <a:p>
          <a:pPr rtl="1"/>
          <a:endParaRPr lang="he-IL">
            <a:latin typeface="Assistant" panose="00000500000000000000" pitchFamily="2" charset="-79"/>
            <a:cs typeface="Assistant" panose="00000500000000000000" pitchFamily="2" charset="-79"/>
          </a:endParaRPr>
        </a:p>
      </dgm:t>
    </dgm:pt>
    <dgm:pt modelId="{20AB9714-DD83-4FAE-AE17-0B74B7D4125B}">
      <dgm:prSet phldrT="[טקסט]" custT="1"/>
      <dgm:spPr>
        <a:solidFill>
          <a:srgbClr val="516730"/>
        </a:solidFill>
        <a:ln>
          <a:noFill/>
        </a:ln>
      </dgm:spPr>
      <dgm:t>
        <a:bodyPr/>
        <a:lstStyle/>
        <a:p>
          <a:pPr rtl="1"/>
          <a:r>
            <a:rPr lang="he-IL" sz="1400" dirty="0">
              <a:latin typeface="Arial" panose="020B0604020202020204" pitchFamily="34" charset="0"/>
              <a:cs typeface="Arial" panose="020B0604020202020204" pitchFamily="34" charset="0"/>
            </a:rPr>
            <a:t>תהליך מול מקבל השירות</a:t>
          </a:r>
          <a:r>
            <a:rPr lang="he-IL" sz="1600" dirty="0">
              <a:latin typeface="Arial" panose="020B0604020202020204" pitchFamily="34" charset="0"/>
              <a:cs typeface="Arial" panose="020B0604020202020204" pitchFamily="34" charset="0"/>
            </a:rPr>
            <a:t> </a:t>
          </a:r>
        </a:p>
      </dgm:t>
    </dgm:pt>
    <dgm:pt modelId="{9FCEFDC0-6A86-47E8-8609-9EA795BBF4D2}" type="parTrans" cxnId="{62AB70A7-CCBC-4F54-AA97-F61BB209EA61}">
      <dgm:prSet/>
      <dgm:spPr/>
      <dgm:t>
        <a:bodyPr/>
        <a:lstStyle/>
        <a:p>
          <a:pPr rtl="1"/>
          <a:endParaRPr lang="he-IL">
            <a:latin typeface="Assistant" panose="00000500000000000000" pitchFamily="2" charset="-79"/>
            <a:cs typeface="Assistant" panose="00000500000000000000" pitchFamily="2" charset="-79"/>
          </a:endParaRPr>
        </a:p>
      </dgm:t>
    </dgm:pt>
    <dgm:pt modelId="{5AEDE398-8C59-4C5E-8331-75AC4E299F84}" type="sibTrans" cxnId="{62AB70A7-CCBC-4F54-AA97-F61BB209EA61}">
      <dgm:prSet/>
      <dgm:spPr/>
      <dgm:t>
        <a:bodyPr/>
        <a:lstStyle/>
        <a:p>
          <a:pPr rtl="1"/>
          <a:endParaRPr lang="he-IL">
            <a:latin typeface="Assistant" panose="00000500000000000000" pitchFamily="2" charset="-79"/>
            <a:cs typeface="Assistant" panose="00000500000000000000" pitchFamily="2" charset="-79"/>
          </a:endParaRPr>
        </a:p>
      </dgm:t>
    </dgm:pt>
    <dgm:pt modelId="{0E75A26A-EAE6-410A-9FBE-8F6AAA0DAD36}">
      <dgm:prSet phldrT="[טקסט]" custT="1"/>
      <dgm:spPr>
        <a:solidFill>
          <a:schemeClr val="bg1">
            <a:lumMod val="95000"/>
          </a:schemeClr>
        </a:solidFill>
        <a:ln>
          <a:noFill/>
        </a:ln>
      </dgm:spPr>
      <dgm:t>
        <a:bodyPr/>
        <a:lstStyle/>
        <a:p>
          <a:pPr rtl="1">
            <a:buNone/>
          </a:pPr>
          <a:r>
            <a:rPr lang="he-IL" altLang="he-IL" sz="1800" b="1" dirty="0">
              <a:solidFill>
                <a:schemeClr val="tx1"/>
              </a:solidFill>
              <a:latin typeface="Arial" panose="020B0604020202020204" pitchFamily="34" charset="0"/>
              <a:cs typeface="Arial" panose="020B0604020202020204" pitchFamily="34" charset="0"/>
            </a:rPr>
            <a:t>היכרות</a:t>
          </a:r>
          <a:r>
            <a:rPr lang="he-IL" altLang="he-IL" sz="1800" dirty="0">
              <a:solidFill>
                <a:schemeClr val="tx1"/>
              </a:solidFill>
              <a:latin typeface="Arial" panose="020B0604020202020204" pitchFamily="34" charset="0"/>
              <a:cs typeface="Arial" panose="020B0604020202020204" pitchFamily="34" charset="0"/>
            </a:rPr>
            <a:t>: </a:t>
          </a:r>
          <a:r>
            <a:rPr lang="he-IL" altLang="he-IL" sz="1800" dirty="0" err="1">
              <a:solidFill>
                <a:schemeClr val="tx1"/>
              </a:solidFill>
              <a:latin typeface="Arial" panose="020B0604020202020204" pitchFamily="34" charset="0"/>
              <a:cs typeface="Arial" panose="020B0604020202020204" pitchFamily="34" charset="0"/>
            </a:rPr>
            <a:t>אינטייק</a:t>
          </a:r>
          <a:r>
            <a:rPr lang="he-IL" altLang="he-IL" sz="1800" dirty="0">
              <a:solidFill>
                <a:schemeClr val="tx1"/>
              </a:solidFill>
              <a:latin typeface="Arial" panose="020B0604020202020204" pitchFamily="34" charset="0"/>
              <a:cs typeface="Arial" panose="020B0604020202020204" pitchFamily="34" charset="0"/>
            </a:rPr>
            <a:t>, הערכת התפקוד וגיבוש תכנית התערבות בשיתוף מקבל השירות</a:t>
          </a:r>
          <a:endParaRPr lang="he-IL" sz="1800" dirty="0">
            <a:latin typeface="Arial" panose="020B0604020202020204" pitchFamily="34" charset="0"/>
            <a:cs typeface="Arial" panose="020B0604020202020204" pitchFamily="34" charset="0"/>
          </a:endParaRPr>
        </a:p>
      </dgm:t>
    </dgm:pt>
    <dgm:pt modelId="{71BD0D4B-688A-40EF-8AEA-A1CC5FEC9D98}" type="parTrans" cxnId="{8C352330-94C2-49B2-B306-67A84B9CF410}">
      <dgm:prSet/>
      <dgm:spPr/>
      <dgm:t>
        <a:bodyPr/>
        <a:lstStyle/>
        <a:p>
          <a:pPr rtl="1"/>
          <a:endParaRPr lang="he-IL">
            <a:latin typeface="Assistant" panose="00000500000000000000" pitchFamily="2" charset="-79"/>
            <a:cs typeface="Assistant" panose="00000500000000000000" pitchFamily="2" charset="-79"/>
          </a:endParaRPr>
        </a:p>
      </dgm:t>
    </dgm:pt>
    <dgm:pt modelId="{22A3701F-A5FF-46FC-A525-0B819785B287}" type="sibTrans" cxnId="{8C352330-94C2-49B2-B306-67A84B9CF410}">
      <dgm:prSet/>
      <dgm:spPr/>
      <dgm:t>
        <a:bodyPr/>
        <a:lstStyle/>
        <a:p>
          <a:pPr rtl="1"/>
          <a:endParaRPr lang="he-IL">
            <a:latin typeface="Assistant" panose="00000500000000000000" pitchFamily="2" charset="-79"/>
            <a:cs typeface="Assistant" panose="00000500000000000000" pitchFamily="2" charset="-79"/>
          </a:endParaRPr>
        </a:p>
      </dgm:t>
    </dgm:pt>
    <dgm:pt modelId="{7AF084CE-8B46-422B-95E1-D31EBB6121EF}">
      <dgm:prSet phldrT="[טקסט]" custT="1"/>
      <dgm:spPr>
        <a:solidFill>
          <a:schemeClr val="bg1">
            <a:lumMod val="95000"/>
          </a:schemeClr>
        </a:solidFill>
        <a:ln>
          <a:noFill/>
        </a:ln>
      </dgm:spPr>
      <dgm:t>
        <a:bodyPr/>
        <a:lstStyle/>
        <a:p>
          <a:pPr rtl="1">
            <a:buNone/>
          </a:pPr>
          <a:r>
            <a:rPr lang="he-IL" altLang="he-IL" sz="1800" b="1" dirty="0">
              <a:solidFill>
                <a:schemeClr val="tx1"/>
              </a:solidFill>
              <a:latin typeface="Arial" panose="020B0604020202020204" pitchFamily="34" charset="0"/>
              <a:cs typeface="Arial" panose="020B0604020202020204" pitchFamily="34" charset="0"/>
            </a:rPr>
            <a:t>יישום</a:t>
          </a:r>
          <a:r>
            <a:rPr lang="he-IL" altLang="he-IL" sz="1800" dirty="0">
              <a:solidFill>
                <a:schemeClr val="tx1"/>
              </a:solidFill>
              <a:latin typeface="Arial" panose="020B0604020202020204" pitchFamily="34" charset="0"/>
              <a:cs typeface="Arial" panose="020B0604020202020204" pitchFamily="34" charset="0"/>
            </a:rPr>
            <a:t>: תהליך ההתערבות ועבודה בשיתוף ממשקים</a:t>
          </a:r>
          <a:endParaRPr lang="he-IL" sz="1800" dirty="0">
            <a:latin typeface="Arial" panose="020B0604020202020204" pitchFamily="34" charset="0"/>
            <a:cs typeface="Arial" panose="020B0604020202020204" pitchFamily="34" charset="0"/>
          </a:endParaRPr>
        </a:p>
      </dgm:t>
    </dgm:pt>
    <dgm:pt modelId="{FB4A533C-3838-4313-94CC-8DDDACB2DC96}" type="parTrans" cxnId="{0FFA6774-E489-457D-975D-34047CEEDC47}">
      <dgm:prSet/>
      <dgm:spPr/>
      <dgm:t>
        <a:bodyPr/>
        <a:lstStyle/>
        <a:p>
          <a:pPr rtl="1"/>
          <a:endParaRPr lang="he-IL">
            <a:latin typeface="Assistant" panose="00000500000000000000" pitchFamily="2" charset="-79"/>
            <a:cs typeface="Assistant" panose="00000500000000000000" pitchFamily="2" charset="-79"/>
          </a:endParaRPr>
        </a:p>
      </dgm:t>
    </dgm:pt>
    <dgm:pt modelId="{6B055084-4F14-4BFE-9DB0-EE82BA4979BA}" type="sibTrans" cxnId="{0FFA6774-E489-457D-975D-34047CEEDC47}">
      <dgm:prSet/>
      <dgm:spPr/>
      <dgm:t>
        <a:bodyPr/>
        <a:lstStyle/>
        <a:p>
          <a:pPr rtl="1"/>
          <a:endParaRPr lang="he-IL">
            <a:latin typeface="Assistant" panose="00000500000000000000" pitchFamily="2" charset="-79"/>
            <a:cs typeface="Assistant" panose="00000500000000000000" pitchFamily="2" charset="-79"/>
          </a:endParaRPr>
        </a:p>
      </dgm:t>
    </dgm:pt>
    <dgm:pt modelId="{82781C2E-9A95-4972-A96F-E6A157A92F29}">
      <dgm:prSet phldrT="[טקסט]" custT="1"/>
      <dgm:spPr>
        <a:solidFill>
          <a:schemeClr val="bg1">
            <a:lumMod val="95000"/>
          </a:schemeClr>
        </a:solidFill>
        <a:ln>
          <a:noFill/>
        </a:ln>
      </dgm:spPr>
      <dgm:t>
        <a:bodyPr/>
        <a:lstStyle/>
        <a:p>
          <a:pPr rtl="1">
            <a:buNone/>
          </a:pPr>
          <a:r>
            <a:rPr lang="he-IL" altLang="he-IL" sz="1800" b="1" dirty="0">
              <a:solidFill>
                <a:schemeClr val="tx1"/>
              </a:solidFill>
              <a:latin typeface="Arial" panose="020B0604020202020204" pitchFamily="34" charset="0"/>
              <a:cs typeface="Arial" panose="020B0604020202020204" pitchFamily="34" charset="0"/>
            </a:rPr>
            <a:t>פרידה</a:t>
          </a:r>
          <a:r>
            <a:rPr lang="he-IL" altLang="he-IL" sz="1800" dirty="0">
              <a:solidFill>
                <a:schemeClr val="tx1"/>
              </a:solidFill>
              <a:latin typeface="Arial" panose="020B0604020202020204" pitchFamily="34" charset="0"/>
              <a:cs typeface="Arial" panose="020B0604020202020204" pitchFamily="34" charset="0"/>
            </a:rPr>
            <a:t>: סיום ההתערבות </a:t>
          </a:r>
          <a:endParaRPr lang="he-IL" sz="1800" dirty="0">
            <a:latin typeface="Arial" panose="020B0604020202020204" pitchFamily="34" charset="0"/>
            <a:cs typeface="Arial" panose="020B0604020202020204" pitchFamily="34" charset="0"/>
          </a:endParaRPr>
        </a:p>
      </dgm:t>
    </dgm:pt>
    <dgm:pt modelId="{616477C0-82F2-4E6E-9A8C-F20EBB1DC93A}" type="parTrans" cxnId="{42133754-0D46-4414-AF0E-6D83819C7F92}">
      <dgm:prSet/>
      <dgm:spPr/>
      <dgm:t>
        <a:bodyPr/>
        <a:lstStyle/>
        <a:p>
          <a:pPr rtl="1"/>
          <a:endParaRPr lang="he-IL">
            <a:latin typeface="Assistant" panose="00000500000000000000" pitchFamily="2" charset="-79"/>
            <a:cs typeface="Assistant" panose="00000500000000000000" pitchFamily="2" charset="-79"/>
          </a:endParaRPr>
        </a:p>
      </dgm:t>
    </dgm:pt>
    <dgm:pt modelId="{66933D22-918F-4FDD-B6D7-4C079144F312}" type="sibTrans" cxnId="{42133754-0D46-4414-AF0E-6D83819C7F92}">
      <dgm:prSet/>
      <dgm:spPr/>
      <dgm:t>
        <a:bodyPr/>
        <a:lstStyle/>
        <a:p>
          <a:pPr rtl="1"/>
          <a:endParaRPr lang="he-IL">
            <a:latin typeface="Assistant" panose="00000500000000000000" pitchFamily="2" charset="-79"/>
            <a:cs typeface="Assistant" panose="00000500000000000000" pitchFamily="2" charset="-79"/>
          </a:endParaRPr>
        </a:p>
      </dgm:t>
    </dgm:pt>
    <dgm:pt modelId="{FD7332EE-01DC-43BF-842B-E1894EC97F8F}">
      <dgm:prSet phldrT="[טקסט]" custT="1"/>
      <dgm:spPr>
        <a:solidFill>
          <a:schemeClr val="bg1">
            <a:lumMod val="95000"/>
          </a:schemeClr>
        </a:solidFill>
        <a:ln>
          <a:noFill/>
        </a:ln>
      </dgm:spPr>
      <dgm:t>
        <a:bodyPr/>
        <a:lstStyle/>
        <a:p>
          <a:pPr rtl="1"/>
          <a:r>
            <a:rPr lang="he-IL" altLang="he-IL" sz="1800" dirty="0">
              <a:solidFill>
                <a:schemeClr val="tx1"/>
              </a:solidFill>
              <a:latin typeface="Arial" panose="020B0604020202020204" pitchFamily="34" charset="0"/>
              <a:cs typeface="Arial" panose="020B0604020202020204" pitchFamily="34" charset="0"/>
            </a:rPr>
            <a:t>קליטת הפנייה בתחום הדרכה שיקומית  </a:t>
          </a:r>
          <a:r>
            <a:rPr lang="he-IL" sz="1800" dirty="0">
              <a:solidFill>
                <a:schemeClr val="tx1"/>
              </a:solidFill>
              <a:latin typeface="Arial" panose="020B0604020202020204" pitchFamily="34" charset="0"/>
              <a:cs typeface="Arial" panose="020B0604020202020204" pitchFamily="34" charset="0"/>
            </a:rPr>
            <a:t> </a:t>
          </a:r>
          <a:endParaRPr lang="he-IL" sz="1800" dirty="0">
            <a:latin typeface="Arial" panose="020B0604020202020204" pitchFamily="34" charset="0"/>
            <a:cs typeface="Arial" panose="020B0604020202020204" pitchFamily="34" charset="0"/>
          </a:endParaRPr>
        </a:p>
      </dgm:t>
    </dgm:pt>
    <dgm:pt modelId="{E6EDEFE1-0A40-4906-A668-C5BA94DF2473}" type="parTrans" cxnId="{3147ABA4-5476-4C57-B096-03799C2FAA4B}">
      <dgm:prSet/>
      <dgm:spPr/>
      <dgm:t>
        <a:bodyPr/>
        <a:lstStyle/>
        <a:p>
          <a:pPr rtl="1"/>
          <a:endParaRPr lang="he-IL">
            <a:latin typeface="Assistant" panose="00000500000000000000" pitchFamily="2" charset="-79"/>
            <a:cs typeface="Assistant" panose="00000500000000000000" pitchFamily="2" charset="-79"/>
          </a:endParaRPr>
        </a:p>
      </dgm:t>
    </dgm:pt>
    <dgm:pt modelId="{1933DB0D-6DE1-4784-8B09-7DC8307B9770}" type="sibTrans" cxnId="{3147ABA4-5476-4C57-B096-03799C2FAA4B}">
      <dgm:prSet/>
      <dgm:spPr/>
      <dgm:t>
        <a:bodyPr/>
        <a:lstStyle/>
        <a:p>
          <a:pPr rtl="1"/>
          <a:endParaRPr lang="he-IL">
            <a:latin typeface="Assistant" panose="00000500000000000000" pitchFamily="2" charset="-79"/>
            <a:cs typeface="Assistant" panose="00000500000000000000" pitchFamily="2" charset="-79"/>
          </a:endParaRPr>
        </a:p>
      </dgm:t>
    </dgm:pt>
    <dgm:pt modelId="{87BC823C-372B-4C3D-9F5A-385E0D4DEF4F}">
      <dgm:prSet phldrT="[טקסט]" custT="1"/>
      <dgm:spPr>
        <a:solidFill>
          <a:schemeClr val="bg1">
            <a:lumMod val="95000"/>
          </a:schemeClr>
        </a:solidFill>
        <a:ln>
          <a:noFill/>
        </a:ln>
      </dgm:spPr>
      <dgm:t>
        <a:bodyPr/>
        <a:lstStyle/>
        <a:p>
          <a:pPr rtl="1">
            <a:buFontTx/>
            <a:buNone/>
          </a:pPr>
          <a:r>
            <a:rPr lang="he-IL" altLang="he-IL" sz="1800" dirty="0" err="1">
              <a:solidFill>
                <a:schemeClr val="tx1"/>
              </a:solidFill>
              <a:latin typeface="Arial" panose="020B0604020202020204" pitchFamily="34" charset="0"/>
              <a:cs typeface="Arial" panose="020B0604020202020204" pitchFamily="34" charset="0"/>
            </a:rPr>
            <a:t>העו"ס</a:t>
          </a:r>
          <a:r>
            <a:rPr lang="he-IL" altLang="he-IL" sz="1800" dirty="0">
              <a:solidFill>
                <a:schemeClr val="tx1"/>
              </a:solidFill>
              <a:latin typeface="Arial" panose="020B0604020202020204" pitchFamily="34" charset="0"/>
              <a:cs typeface="Arial" panose="020B0604020202020204" pitchFamily="34" charset="0"/>
            </a:rPr>
            <a:t> מעביר הפניה והשמה לקבלת הדרכה מול מגדל אור</a:t>
          </a:r>
          <a:endParaRPr lang="he-IL" sz="1800" b="1" dirty="0">
            <a:latin typeface="Arial" panose="020B0604020202020204" pitchFamily="34" charset="0"/>
            <a:cs typeface="Arial" panose="020B0604020202020204" pitchFamily="34" charset="0"/>
          </a:endParaRPr>
        </a:p>
      </dgm:t>
    </dgm:pt>
    <dgm:pt modelId="{3273487E-560B-4038-9DD6-3A887286B733}" type="parTrans" cxnId="{DF69E4E8-2900-4C23-9246-7EA22EFCFF17}">
      <dgm:prSet/>
      <dgm:spPr/>
      <dgm:t>
        <a:bodyPr/>
        <a:lstStyle/>
        <a:p>
          <a:pPr rtl="1"/>
          <a:endParaRPr lang="he-IL">
            <a:latin typeface="Assistant" panose="00000500000000000000" pitchFamily="2" charset="-79"/>
            <a:cs typeface="Assistant" panose="00000500000000000000" pitchFamily="2" charset="-79"/>
          </a:endParaRPr>
        </a:p>
      </dgm:t>
    </dgm:pt>
    <dgm:pt modelId="{A3E5A740-5C01-4629-B60B-1B64F261FE89}" type="sibTrans" cxnId="{DF69E4E8-2900-4C23-9246-7EA22EFCFF17}">
      <dgm:prSet/>
      <dgm:spPr/>
      <dgm:t>
        <a:bodyPr/>
        <a:lstStyle/>
        <a:p>
          <a:pPr rtl="1"/>
          <a:endParaRPr lang="he-IL">
            <a:latin typeface="Assistant" panose="00000500000000000000" pitchFamily="2" charset="-79"/>
            <a:cs typeface="Assistant" panose="00000500000000000000" pitchFamily="2" charset="-79"/>
          </a:endParaRPr>
        </a:p>
      </dgm:t>
    </dgm:pt>
    <dgm:pt modelId="{A483AE1F-8F34-481F-A72C-ECB0EE876F59}" type="pres">
      <dgm:prSet presAssocID="{6CE2FEBD-1588-4C08-BF3F-9D2D5D8D9EA9}" presName="linearFlow" presStyleCnt="0">
        <dgm:presLayoutVars>
          <dgm:dir val="rev"/>
          <dgm:animLvl val="lvl"/>
          <dgm:resizeHandles val="exact"/>
        </dgm:presLayoutVars>
      </dgm:prSet>
      <dgm:spPr/>
      <dgm:t>
        <a:bodyPr/>
        <a:lstStyle/>
        <a:p>
          <a:pPr rtl="1"/>
          <a:endParaRPr lang="he-IL"/>
        </a:p>
      </dgm:t>
    </dgm:pt>
    <dgm:pt modelId="{FAA3F94C-C76E-4957-B94D-EB3E4D657682}" type="pres">
      <dgm:prSet presAssocID="{C6E00AA6-0D22-473A-A1DC-524308CCA61F}" presName="composite" presStyleCnt="0"/>
      <dgm:spPr/>
    </dgm:pt>
    <dgm:pt modelId="{B2BFC867-4AD0-4257-92F6-D1073FCDA70E}" type="pres">
      <dgm:prSet presAssocID="{C6E00AA6-0D22-473A-A1DC-524308CCA61F}" presName="parentText" presStyleLbl="alignNode1" presStyleIdx="0" presStyleCnt="3" custLinFactNeighborY="1764">
        <dgm:presLayoutVars>
          <dgm:chMax val="1"/>
          <dgm:bulletEnabled val="1"/>
        </dgm:presLayoutVars>
      </dgm:prSet>
      <dgm:spPr/>
      <dgm:t>
        <a:bodyPr/>
        <a:lstStyle/>
        <a:p>
          <a:pPr rtl="1"/>
          <a:endParaRPr lang="he-IL"/>
        </a:p>
      </dgm:t>
    </dgm:pt>
    <dgm:pt modelId="{C3EA15B1-B2D8-4F13-8AB7-5808413B76A9}" type="pres">
      <dgm:prSet presAssocID="{C6E00AA6-0D22-473A-A1DC-524308CCA61F}" presName="descendantText" presStyleLbl="alignAcc1" presStyleIdx="0" presStyleCnt="3" custLinFactNeighborY="2793">
        <dgm:presLayoutVars>
          <dgm:bulletEnabled val="1"/>
        </dgm:presLayoutVars>
      </dgm:prSet>
      <dgm:spPr/>
      <dgm:t>
        <a:bodyPr/>
        <a:lstStyle/>
        <a:p>
          <a:pPr rtl="1"/>
          <a:endParaRPr lang="he-IL"/>
        </a:p>
      </dgm:t>
    </dgm:pt>
    <dgm:pt modelId="{39AD5A8F-B684-40F2-9E73-8118CB8A507A}" type="pres">
      <dgm:prSet presAssocID="{D0DDC518-8768-465E-84CB-77325695C545}" presName="sp" presStyleCnt="0"/>
      <dgm:spPr/>
    </dgm:pt>
    <dgm:pt modelId="{DD926A07-98A2-4D5A-A85F-864172B9457D}" type="pres">
      <dgm:prSet presAssocID="{E38FBD23-7521-433B-9DC2-A8E03674EA3D}" presName="composite" presStyleCnt="0"/>
      <dgm:spPr/>
    </dgm:pt>
    <dgm:pt modelId="{CBB8F0BB-3152-440A-821C-D85FC80F6290}" type="pres">
      <dgm:prSet presAssocID="{E38FBD23-7521-433B-9DC2-A8E03674EA3D}" presName="parentText" presStyleLbl="alignNode1" presStyleIdx="1" presStyleCnt="3">
        <dgm:presLayoutVars>
          <dgm:chMax val="1"/>
          <dgm:bulletEnabled val="1"/>
        </dgm:presLayoutVars>
      </dgm:prSet>
      <dgm:spPr/>
      <dgm:t>
        <a:bodyPr/>
        <a:lstStyle/>
        <a:p>
          <a:pPr rtl="1"/>
          <a:endParaRPr lang="he-IL"/>
        </a:p>
      </dgm:t>
    </dgm:pt>
    <dgm:pt modelId="{A54E6616-E73B-4ABE-AD82-A56C72DA9CDC}" type="pres">
      <dgm:prSet presAssocID="{E38FBD23-7521-433B-9DC2-A8E03674EA3D}" presName="descendantText" presStyleLbl="alignAcc1" presStyleIdx="1" presStyleCnt="3">
        <dgm:presLayoutVars>
          <dgm:bulletEnabled val="1"/>
        </dgm:presLayoutVars>
      </dgm:prSet>
      <dgm:spPr/>
      <dgm:t>
        <a:bodyPr/>
        <a:lstStyle/>
        <a:p>
          <a:pPr rtl="1"/>
          <a:endParaRPr lang="he-IL"/>
        </a:p>
      </dgm:t>
    </dgm:pt>
    <dgm:pt modelId="{17F23574-61C6-45F9-A7FA-16E4E679F12C}" type="pres">
      <dgm:prSet presAssocID="{A87B933D-E7AF-4486-9672-4FA4F2B66391}" presName="sp" presStyleCnt="0"/>
      <dgm:spPr/>
    </dgm:pt>
    <dgm:pt modelId="{179D8639-ED6A-4DCE-AE5C-41DC76FF4764}" type="pres">
      <dgm:prSet presAssocID="{20AB9714-DD83-4FAE-AE17-0B74B7D4125B}" presName="composite" presStyleCnt="0"/>
      <dgm:spPr/>
    </dgm:pt>
    <dgm:pt modelId="{BCE8B50C-AE43-4972-82F9-C35DFC2EB95D}" type="pres">
      <dgm:prSet presAssocID="{20AB9714-DD83-4FAE-AE17-0B74B7D4125B}" presName="parentText" presStyleLbl="alignNode1" presStyleIdx="2" presStyleCnt="3">
        <dgm:presLayoutVars>
          <dgm:chMax val="1"/>
          <dgm:bulletEnabled val="1"/>
        </dgm:presLayoutVars>
      </dgm:prSet>
      <dgm:spPr/>
      <dgm:t>
        <a:bodyPr/>
        <a:lstStyle/>
        <a:p>
          <a:pPr rtl="1"/>
          <a:endParaRPr lang="he-IL"/>
        </a:p>
      </dgm:t>
    </dgm:pt>
    <dgm:pt modelId="{6BAEE439-8901-4109-8DE7-6FBF6222D88F}" type="pres">
      <dgm:prSet presAssocID="{20AB9714-DD83-4FAE-AE17-0B74B7D4125B}" presName="descendantText" presStyleLbl="alignAcc1" presStyleIdx="2" presStyleCnt="3">
        <dgm:presLayoutVars>
          <dgm:bulletEnabled val="1"/>
        </dgm:presLayoutVars>
      </dgm:prSet>
      <dgm:spPr/>
      <dgm:t>
        <a:bodyPr/>
        <a:lstStyle/>
        <a:p>
          <a:pPr rtl="1"/>
          <a:endParaRPr lang="he-IL"/>
        </a:p>
      </dgm:t>
    </dgm:pt>
  </dgm:ptLst>
  <dgm:cxnLst>
    <dgm:cxn modelId="{BA7C7A4B-9794-45DA-A0B4-28CD94E686CA}" srcId="{E38FBD23-7521-433B-9DC2-A8E03674EA3D}" destId="{43910D62-9AAE-4022-95CF-FE046BF05E4F}" srcOrd="1" destOrd="0" parTransId="{FBD1227C-6787-4E19-BE9B-5012EAE31CC7}" sibTransId="{242F30C7-5DD8-471B-9D9B-9B944C12C2BD}"/>
    <dgm:cxn modelId="{DF69E4E8-2900-4C23-9246-7EA22EFCFF17}" srcId="{C6E00AA6-0D22-473A-A1DC-524308CCA61F}" destId="{87BC823C-372B-4C3D-9F5A-385E0D4DEF4F}" srcOrd="1" destOrd="0" parTransId="{3273487E-560B-4038-9DD6-3A887286B733}" sibTransId="{A3E5A740-5C01-4629-B60B-1B64F261FE89}"/>
    <dgm:cxn modelId="{1308167C-C2C9-446C-B3AC-06D06C09AC78}" type="presOf" srcId="{6CE2FEBD-1588-4C08-BF3F-9D2D5D8D9EA9}" destId="{A483AE1F-8F34-481F-A72C-ECB0EE876F59}" srcOrd="0" destOrd="0" presId="urn:microsoft.com/office/officeart/2005/8/layout/chevron2"/>
    <dgm:cxn modelId="{DDB6C3BF-CB1B-4D0D-B879-416727723568}" type="presOf" srcId="{43910D62-9AAE-4022-95CF-FE046BF05E4F}" destId="{A54E6616-E73B-4ABE-AD82-A56C72DA9CDC}" srcOrd="0" destOrd="1" presId="urn:microsoft.com/office/officeart/2005/8/layout/chevron2"/>
    <dgm:cxn modelId="{4B927F96-B5AB-409C-88E7-8EAC77C90663}" type="presOf" srcId="{184FA71D-CEE1-413B-B33B-14FB4AB7B191}" destId="{C3EA15B1-B2D8-4F13-8AB7-5808413B76A9}" srcOrd="0" destOrd="0" presId="urn:microsoft.com/office/officeart/2005/8/layout/chevron2"/>
    <dgm:cxn modelId="{12D32E88-E043-40E7-8372-A702134239CB}" type="presOf" srcId="{82781C2E-9A95-4972-A96F-E6A157A92F29}" destId="{6BAEE439-8901-4109-8DE7-6FBF6222D88F}" srcOrd="0" destOrd="2" presId="urn:microsoft.com/office/officeart/2005/8/layout/chevron2"/>
    <dgm:cxn modelId="{0FC6AA9C-AF41-4450-958A-6C9F2758076E}" type="presOf" srcId="{0E75A26A-EAE6-410A-9FBE-8F6AAA0DAD36}" destId="{6BAEE439-8901-4109-8DE7-6FBF6222D88F}" srcOrd="0" destOrd="0" presId="urn:microsoft.com/office/officeart/2005/8/layout/chevron2"/>
    <dgm:cxn modelId="{62AB70A7-CCBC-4F54-AA97-F61BB209EA61}" srcId="{6CE2FEBD-1588-4C08-BF3F-9D2D5D8D9EA9}" destId="{20AB9714-DD83-4FAE-AE17-0B74B7D4125B}" srcOrd="2" destOrd="0" parTransId="{9FCEFDC0-6A86-47E8-8609-9EA795BBF4D2}" sibTransId="{5AEDE398-8C59-4C5E-8331-75AC4E299F84}"/>
    <dgm:cxn modelId="{3147ABA4-5476-4C57-B096-03799C2FAA4B}" srcId="{E38FBD23-7521-433B-9DC2-A8E03674EA3D}" destId="{FD7332EE-01DC-43BF-842B-E1894EC97F8F}" srcOrd="0" destOrd="0" parTransId="{E6EDEFE1-0A40-4906-A668-C5BA94DF2473}" sibTransId="{1933DB0D-6DE1-4784-8B09-7DC8307B9770}"/>
    <dgm:cxn modelId="{0FFA6774-E489-457D-975D-34047CEEDC47}" srcId="{20AB9714-DD83-4FAE-AE17-0B74B7D4125B}" destId="{7AF084CE-8B46-422B-95E1-D31EBB6121EF}" srcOrd="1" destOrd="0" parTransId="{FB4A533C-3838-4313-94CC-8DDDACB2DC96}" sibTransId="{6B055084-4F14-4BFE-9DB0-EE82BA4979BA}"/>
    <dgm:cxn modelId="{8C352330-94C2-49B2-B306-67A84B9CF410}" srcId="{20AB9714-DD83-4FAE-AE17-0B74B7D4125B}" destId="{0E75A26A-EAE6-410A-9FBE-8F6AAA0DAD36}" srcOrd="0" destOrd="0" parTransId="{71BD0D4B-688A-40EF-8AEA-A1CC5FEC9D98}" sibTransId="{22A3701F-A5FF-46FC-A525-0B819785B287}"/>
    <dgm:cxn modelId="{8619287A-9B69-4D36-8668-CC29D2924F36}" type="presOf" srcId="{FD7332EE-01DC-43BF-842B-E1894EC97F8F}" destId="{A54E6616-E73B-4ABE-AD82-A56C72DA9CDC}" srcOrd="0" destOrd="0" presId="urn:microsoft.com/office/officeart/2005/8/layout/chevron2"/>
    <dgm:cxn modelId="{6E63B0A7-CB95-4D8D-8DE3-16B229AA78FB}" type="presOf" srcId="{C6E00AA6-0D22-473A-A1DC-524308CCA61F}" destId="{B2BFC867-4AD0-4257-92F6-D1073FCDA70E}" srcOrd="0" destOrd="0" presId="urn:microsoft.com/office/officeart/2005/8/layout/chevron2"/>
    <dgm:cxn modelId="{6F349387-D44E-4672-A37B-66C9F23580CF}" type="presOf" srcId="{87BC823C-372B-4C3D-9F5A-385E0D4DEF4F}" destId="{C3EA15B1-B2D8-4F13-8AB7-5808413B76A9}" srcOrd="0" destOrd="1" presId="urn:microsoft.com/office/officeart/2005/8/layout/chevron2"/>
    <dgm:cxn modelId="{C65F991B-4384-451A-ADCC-F4A42E9D5853}" type="presOf" srcId="{933E05DC-2997-411D-A75B-52D28D372AB5}" destId="{A54E6616-E73B-4ABE-AD82-A56C72DA9CDC}" srcOrd="0" destOrd="2" presId="urn:microsoft.com/office/officeart/2005/8/layout/chevron2"/>
    <dgm:cxn modelId="{B07468E8-FE06-4037-97BE-76329BEF969D}" srcId="{6CE2FEBD-1588-4C08-BF3F-9D2D5D8D9EA9}" destId="{C6E00AA6-0D22-473A-A1DC-524308CCA61F}" srcOrd="0" destOrd="0" parTransId="{79CA0FFE-F118-4C92-8F23-0D250297ECE4}" sibTransId="{D0DDC518-8768-465E-84CB-77325695C545}"/>
    <dgm:cxn modelId="{04C5C000-72CC-4212-81CA-69C5BB4AA07C}" type="presOf" srcId="{20AB9714-DD83-4FAE-AE17-0B74B7D4125B}" destId="{BCE8B50C-AE43-4972-82F9-C35DFC2EB95D}" srcOrd="0" destOrd="0" presId="urn:microsoft.com/office/officeart/2005/8/layout/chevron2"/>
    <dgm:cxn modelId="{01337FD7-23E6-4F14-8544-96AABAF89731}" type="presOf" srcId="{7AF084CE-8B46-422B-95E1-D31EBB6121EF}" destId="{6BAEE439-8901-4109-8DE7-6FBF6222D88F}" srcOrd="0" destOrd="1" presId="urn:microsoft.com/office/officeart/2005/8/layout/chevron2"/>
    <dgm:cxn modelId="{841ED86D-8338-4730-91F3-154E2607EAC0}" srcId="{E38FBD23-7521-433B-9DC2-A8E03674EA3D}" destId="{933E05DC-2997-411D-A75B-52D28D372AB5}" srcOrd="2" destOrd="0" parTransId="{1FB4EC76-1961-46D0-B468-83D1B37D2E1E}" sibTransId="{B9D2E833-94D8-4A50-B192-98514F508B42}"/>
    <dgm:cxn modelId="{42133754-0D46-4414-AF0E-6D83819C7F92}" srcId="{20AB9714-DD83-4FAE-AE17-0B74B7D4125B}" destId="{82781C2E-9A95-4972-A96F-E6A157A92F29}" srcOrd="2" destOrd="0" parTransId="{616477C0-82F2-4E6E-9A8C-F20EBB1DC93A}" sibTransId="{66933D22-918F-4FDD-B6D7-4C079144F312}"/>
    <dgm:cxn modelId="{18B5108D-AEFD-4367-814A-20FBB04CFC47}" srcId="{6CE2FEBD-1588-4C08-BF3F-9D2D5D8D9EA9}" destId="{E38FBD23-7521-433B-9DC2-A8E03674EA3D}" srcOrd="1" destOrd="0" parTransId="{55CB5297-100D-491C-BA4A-C37D76E40B0A}" sibTransId="{A87B933D-E7AF-4486-9672-4FA4F2B66391}"/>
    <dgm:cxn modelId="{5CC2259F-11DB-41B4-843E-DCC55021BBF5}" srcId="{C6E00AA6-0D22-473A-A1DC-524308CCA61F}" destId="{184FA71D-CEE1-413B-B33B-14FB4AB7B191}" srcOrd="0" destOrd="0" parTransId="{B21EFD23-736E-4563-9042-4B37BEBEF023}" sibTransId="{5F5C36A2-6928-41E2-8D5A-5FBB7C249C18}"/>
    <dgm:cxn modelId="{2FED044F-BDF8-4258-9FC7-CBBC28B80FBA}" type="presOf" srcId="{E38FBD23-7521-433B-9DC2-A8E03674EA3D}" destId="{CBB8F0BB-3152-440A-821C-D85FC80F6290}" srcOrd="0" destOrd="0" presId="urn:microsoft.com/office/officeart/2005/8/layout/chevron2"/>
    <dgm:cxn modelId="{EEB88DC4-7842-4A69-AB2D-F1DB3664F206}" type="presParOf" srcId="{A483AE1F-8F34-481F-A72C-ECB0EE876F59}" destId="{FAA3F94C-C76E-4957-B94D-EB3E4D657682}" srcOrd="0" destOrd="0" presId="urn:microsoft.com/office/officeart/2005/8/layout/chevron2"/>
    <dgm:cxn modelId="{7F79EE3A-D824-4A39-A65E-F0D6AAFDBCB5}" type="presParOf" srcId="{FAA3F94C-C76E-4957-B94D-EB3E4D657682}" destId="{B2BFC867-4AD0-4257-92F6-D1073FCDA70E}" srcOrd="0" destOrd="0" presId="urn:microsoft.com/office/officeart/2005/8/layout/chevron2"/>
    <dgm:cxn modelId="{E807AB02-6540-44E9-92E9-804B0618A353}" type="presParOf" srcId="{FAA3F94C-C76E-4957-B94D-EB3E4D657682}" destId="{C3EA15B1-B2D8-4F13-8AB7-5808413B76A9}" srcOrd="1" destOrd="0" presId="urn:microsoft.com/office/officeart/2005/8/layout/chevron2"/>
    <dgm:cxn modelId="{14A360FC-2DA1-4A74-9D55-A72E81E958AD}" type="presParOf" srcId="{A483AE1F-8F34-481F-A72C-ECB0EE876F59}" destId="{39AD5A8F-B684-40F2-9E73-8118CB8A507A}" srcOrd="1" destOrd="0" presId="urn:microsoft.com/office/officeart/2005/8/layout/chevron2"/>
    <dgm:cxn modelId="{C2334B22-79A0-4218-8A16-76B9014C3B3F}" type="presParOf" srcId="{A483AE1F-8F34-481F-A72C-ECB0EE876F59}" destId="{DD926A07-98A2-4D5A-A85F-864172B9457D}" srcOrd="2" destOrd="0" presId="urn:microsoft.com/office/officeart/2005/8/layout/chevron2"/>
    <dgm:cxn modelId="{DAC9F946-DAE0-47F7-9E0D-FD72EEC396B1}" type="presParOf" srcId="{DD926A07-98A2-4D5A-A85F-864172B9457D}" destId="{CBB8F0BB-3152-440A-821C-D85FC80F6290}" srcOrd="0" destOrd="0" presId="urn:microsoft.com/office/officeart/2005/8/layout/chevron2"/>
    <dgm:cxn modelId="{CBBD56EF-C495-4D0A-A0BF-2174FA7FCC17}" type="presParOf" srcId="{DD926A07-98A2-4D5A-A85F-864172B9457D}" destId="{A54E6616-E73B-4ABE-AD82-A56C72DA9CDC}" srcOrd="1" destOrd="0" presId="urn:microsoft.com/office/officeart/2005/8/layout/chevron2"/>
    <dgm:cxn modelId="{8A9E62CC-634A-4E46-927F-2C90CFD919D3}" type="presParOf" srcId="{A483AE1F-8F34-481F-A72C-ECB0EE876F59}" destId="{17F23574-61C6-45F9-A7FA-16E4E679F12C}" srcOrd="3" destOrd="0" presId="urn:microsoft.com/office/officeart/2005/8/layout/chevron2"/>
    <dgm:cxn modelId="{062A4D7C-3A02-484B-8541-7CFA42CD3A84}" type="presParOf" srcId="{A483AE1F-8F34-481F-A72C-ECB0EE876F59}" destId="{179D8639-ED6A-4DCE-AE5C-41DC76FF4764}" srcOrd="4" destOrd="0" presId="urn:microsoft.com/office/officeart/2005/8/layout/chevron2"/>
    <dgm:cxn modelId="{496CC4DD-2B96-48B8-956F-569D42DE3C21}" type="presParOf" srcId="{179D8639-ED6A-4DCE-AE5C-41DC76FF4764}" destId="{BCE8B50C-AE43-4972-82F9-C35DFC2EB95D}" srcOrd="0" destOrd="0" presId="urn:microsoft.com/office/officeart/2005/8/layout/chevron2"/>
    <dgm:cxn modelId="{24082610-6509-48F5-AF63-3FD145831969}" type="presParOf" srcId="{179D8639-ED6A-4DCE-AE5C-41DC76FF4764}" destId="{6BAEE439-8901-4109-8DE7-6FBF6222D8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CA37D-D8C4-4682-AFD5-198D525BCFB6}">
      <dsp:nvSpPr>
        <dsp:cNvPr id="0" name=""/>
        <dsp:cNvSpPr/>
      </dsp:nvSpPr>
      <dsp:spPr>
        <a:xfrm>
          <a:off x="7054494" y="489422"/>
          <a:ext cx="1469426" cy="1469426"/>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25400" rIns="80867" bIns="25400" numCol="1" spcCol="1270" anchor="ctr" anchorCtr="0">
          <a:noAutofit/>
        </a:bodyPr>
        <a:lstStyle/>
        <a:p>
          <a:pPr lvl="0" algn="ctr" defTabSz="889000" rtl="1">
            <a:lnSpc>
              <a:spcPct val="90000"/>
            </a:lnSpc>
            <a:spcBef>
              <a:spcPct val="0"/>
            </a:spcBef>
            <a:spcAft>
              <a:spcPct val="35000"/>
            </a:spcAft>
          </a:pPr>
          <a:r>
            <a:rPr lang="he-IL" sz="2000" b="1" kern="1200" dirty="0">
              <a:effectLst/>
            </a:rPr>
            <a:t>מודעות</a:t>
          </a:r>
        </a:p>
      </dsp:txBody>
      <dsp:txXfrm>
        <a:off x="7269686" y="704614"/>
        <a:ext cx="1039042" cy="1039042"/>
      </dsp:txXfrm>
    </dsp:sp>
    <dsp:sp modelId="{B59777C8-E5F8-45EE-82D4-441C45ED3B61}">
      <dsp:nvSpPr>
        <dsp:cNvPr id="0" name=""/>
        <dsp:cNvSpPr/>
      </dsp:nvSpPr>
      <dsp:spPr>
        <a:xfrm>
          <a:off x="5878953" y="489422"/>
          <a:ext cx="1469426" cy="146942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30480" rIns="80867" bIns="30480" numCol="1" spcCol="1270" anchor="ctr" anchorCtr="0">
          <a:noAutofit/>
        </a:bodyPr>
        <a:lstStyle/>
        <a:p>
          <a:pPr marL="0" lvl="0" algn="ctr" defTabSz="1066800" rtl="1">
            <a:lnSpc>
              <a:spcPct val="90000"/>
            </a:lnSpc>
            <a:spcBef>
              <a:spcPct val="0"/>
            </a:spcBef>
            <a:spcAft>
              <a:spcPct val="35000"/>
            </a:spcAft>
          </a:pPr>
          <a:endParaRPr lang="he-IL" sz="2400" b="1" kern="1200" dirty="0">
            <a:effectLst/>
          </a:endParaRPr>
        </a:p>
        <a:p>
          <a:pPr marL="0" lvl="0" indent="0" algn="ctr" defTabSz="1066800" rtl="1">
            <a:lnSpc>
              <a:spcPct val="90000"/>
            </a:lnSpc>
            <a:spcBef>
              <a:spcPct val="0"/>
            </a:spcBef>
            <a:spcAft>
              <a:spcPct val="35000"/>
            </a:spcAft>
          </a:pPr>
          <a:r>
            <a:rPr lang="he-IL" sz="1800" b="1" kern="1200" dirty="0">
              <a:effectLst/>
            </a:rPr>
            <a:t>מיקוד מבט וקשר עין</a:t>
          </a:r>
        </a:p>
      </dsp:txBody>
      <dsp:txXfrm>
        <a:off x="6094145" y="704614"/>
        <a:ext cx="1039042" cy="1039042"/>
      </dsp:txXfrm>
    </dsp:sp>
    <dsp:sp modelId="{556F37C3-1EB5-406B-A3EB-0562562C0766}">
      <dsp:nvSpPr>
        <dsp:cNvPr id="0" name=""/>
        <dsp:cNvSpPr/>
      </dsp:nvSpPr>
      <dsp:spPr>
        <a:xfrm>
          <a:off x="4696903" y="509025"/>
          <a:ext cx="1469426" cy="1469426"/>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25400" rIns="80867" bIns="25400" numCol="1" spcCol="1270" anchor="ctr" anchorCtr="0">
          <a:noAutofit/>
        </a:bodyPr>
        <a:lstStyle/>
        <a:p>
          <a:pPr lvl="0" algn="ctr" defTabSz="889000" rtl="1">
            <a:lnSpc>
              <a:spcPct val="90000"/>
            </a:lnSpc>
            <a:spcBef>
              <a:spcPct val="0"/>
            </a:spcBef>
            <a:spcAft>
              <a:spcPct val="35000"/>
            </a:spcAft>
          </a:pPr>
          <a:r>
            <a:rPr lang="he-IL" sz="2000" b="1" kern="1200" dirty="0">
              <a:effectLst/>
            </a:rPr>
            <a:t>מעקב</a:t>
          </a:r>
        </a:p>
      </dsp:txBody>
      <dsp:txXfrm>
        <a:off x="4912095" y="724217"/>
        <a:ext cx="1039042" cy="1039042"/>
      </dsp:txXfrm>
    </dsp:sp>
    <dsp:sp modelId="{872BCC3A-965D-4A0D-9A59-BEBA3FE59F4F}">
      <dsp:nvSpPr>
        <dsp:cNvPr id="0" name=""/>
        <dsp:cNvSpPr/>
      </dsp:nvSpPr>
      <dsp:spPr>
        <a:xfrm>
          <a:off x="3527871" y="489422"/>
          <a:ext cx="1469426" cy="146942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25400" rIns="80867" bIns="25400" numCol="1" spcCol="1270" anchor="ctr" anchorCtr="0">
          <a:noAutofit/>
        </a:bodyPr>
        <a:lstStyle/>
        <a:p>
          <a:pPr lvl="0" algn="ctr" defTabSz="889000" rtl="1">
            <a:lnSpc>
              <a:spcPct val="90000"/>
            </a:lnSpc>
            <a:spcBef>
              <a:spcPct val="0"/>
            </a:spcBef>
            <a:spcAft>
              <a:spcPct val="35000"/>
            </a:spcAft>
          </a:pPr>
          <a:r>
            <a:rPr lang="he-IL" sz="2000" b="1" kern="1200" dirty="0">
              <a:effectLst/>
            </a:rPr>
            <a:t>סריקה</a:t>
          </a:r>
        </a:p>
      </dsp:txBody>
      <dsp:txXfrm>
        <a:off x="3743063" y="704614"/>
        <a:ext cx="1039042" cy="1039042"/>
      </dsp:txXfrm>
    </dsp:sp>
    <dsp:sp modelId="{31295442-3560-4830-AF81-6A67F7AC21D2}">
      <dsp:nvSpPr>
        <dsp:cNvPr id="0" name=""/>
        <dsp:cNvSpPr/>
      </dsp:nvSpPr>
      <dsp:spPr>
        <a:xfrm>
          <a:off x="2352330" y="489422"/>
          <a:ext cx="1469426" cy="1469426"/>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25400" rIns="80867" bIns="25400" numCol="1" spcCol="1270" anchor="ctr" anchorCtr="0">
          <a:noAutofit/>
        </a:bodyPr>
        <a:lstStyle/>
        <a:p>
          <a:pPr lvl="0" algn="ctr" defTabSz="889000" rtl="1">
            <a:lnSpc>
              <a:spcPct val="90000"/>
            </a:lnSpc>
            <a:spcBef>
              <a:spcPct val="0"/>
            </a:spcBef>
            <a:spcAft>
              <a:spcPct val="35000"/>
            </a:spcAft>
          </a:pPr>
          <a:r>
            <a:rPr lang="he-IL" sz="2000" b="1" kern="1200" dirty="0">
              <a:effectLst/>
            </a:rPr>
            <a:t>ראיית עומק</a:t>
          </a:r>
        </a:p>
      </dsp:txBody>
      <dsp:txXfrm>
        <a:off x="2567522" y="704614"/>
        <a:ext cx="1039042" cy="1039042"/>
      </dsp:txXfrm>
    </dsp:sp>
    <dsp:sp modelId="{7EB57098-F5DD-43CD-A594-AD5AC72B0F25}">
      <dsp:nvSpPr>
        <dsp:cNvPr id="0" name=""/>
        <dsp:cNvSpPr/>
      </dsp:nvSpPr>
      <dsp:spPr>
        <a:xfrm>
          <a:off x="1180354" y="441372"/>
          <a:ext cx="1469426" cy="1469426"/>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25400" rIns="80867" bIns="25400" numCol="1" spcCol="1270" anchor="ctr" anchorCtr="0">
          <a:noAutofit/>
        </a:bodyPr>
        <a:lstStyle/>
        <a:p>
          <a:pPr lvl="0" algn="ctr" defTabSz="889000" rtl="1">
            <a:lnSpc>
              <a:spcPct val="90000"/>
            </a:lnSpc>
            <a:spcBef>
              <a:spcPct val="0"/>
            </a:spcBef>
            <a:spcAft>
              <a:spcPct val="35000"/>
            </a:spcAft>
          </a:pPr>
          <a:r>
            <a:rPr lang="he-IL" sz="2000" b="1" kern="1200" dirty="0">
              <a:effectLst/>
            </a:rPr>
            <a:t>תאום עין יד</a:t>
          </a:r>
        </a:p>
      </dsp:txBody>
      <dsp:txXfrm>
        <a:off x="1395546" y="656564"/>
        <a:ext cx="1039042" cy="1039042"/>
      </dsp:txXfrm>
    </dsp:sp>
    <dsp:sp modelId="{91A66543-FFF2-476D-8014-69A13271B2ED}">
      <dsp:nvSpPr>
        <dsp:cNvPr id="0" name=""/>
        <dsp:cNvSpPr/>
      </dsp:nvSpPr>
      <dsp:spPr>
        <a:xfrm>
          <a:off x="1248" y="489422"/>
          <a:ext cx="1469426" cy="146942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867" tIns="25400" rIns="80867" bIns="25400" numCol="1" spcCol="1270" anchor="ctr" anchorCtr="0">
          <a:noAutofit/>
        </a:bodyPr>
        <a:lstStyle/>
        <a:p>
          <a:pPr lvl="0" algn="ctr" defTabSz="889000" rtl="1">
            <a:lnSpc>
              <a:spcPct val="90000"/>
            </a:lnSpc>
            <a:spcBef>
              <a:spcPct val="0"/>
            </a:spcBef>
            <a:spcAft>
              <a:spcPct val="35000"/>
            </a:spcAft>
          </a:pPr>
          <a:r>
            <a:rPr lang="he-IL" sz="2000" b="1" kern="1200" dirty="0">
              <a:effectLst/>
            </a:rPr>
            <a:t>פענוח</a:t>
          </a:r>
        </a:p>
      </dsp:txBody>
      <dsp:txXfrm>
        <a:off x="216440" y="704614"/>
        <a:ext cx="1039042" cy="1039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pPr>
              <a:defRPr/>
            </a:pPr>
            <a:fld id="{10C57201-E17A-477E-83F3-94D0C0C7B9B7}" type="datetimeFigureOut">
              <a:rPr lang="he-IL"/>
              <a:pPr>
                <a:defRPr/>
              </a:pPr>
              <a:t>ו'/אדר ב/תשפ"ב</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מציין מיקום של הערות 4"/>
          <p:cNvSpPr>
            <a:spLocks noGrp="1"/>
          </p:cNvSpPr>
          <p:nvPr>
            <p:ph type="body" sz="quarter" idx="3"/>
          </p:nvPr>
        </p:nvSpPr>
        <p:spPr>
          <a:xfrm>
            <a:off x="679768" y="4715153"/>
            <a:ext cx="5438140" cy="4466987"/>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pPr>
              <a:defRPr/>
            </a:pPr>
            <a:fld id="{FBD0B79A-8C1A-41EA-B482-F49ADD489AF7}" type="slidenum">
              <a:rPr lang="he-IL"/>
              <a:pPr>
                <a:defRPr/>
              </a:pPr>
              <a:t>‹#›</a:t>
            </a:fld>
            <a:endParaRPr lang="he-IL"/>
          </a:p>
        </p:txBody>
      </p:sp>
    </p:spTree>
    <p:extLst>
      <p:ext uri="{BB962C8B-B14F-4D97-AF65-F5344CB8AC3E}">
        <p14:creationId xmlns:p14="http://schemas.microsoft.com/office/powerpoint/2010/main" val="285275437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173072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p>
        </p:txBody>
      </p:sp>
      <p:sp>
        <p:nvSpPr>
          <p:cNvPr id="1085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CDC7ADF2-DE17-457A-87E0-73A8FDCBF5FA}" type="slidenum">
              <a:rPr kumimoji="0" lang="he-IL" altLang="he-IL"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37</a:t>
            </a:fld>
            <a:endParaRPr kumimoji="0" lang="he-IL" altLang="he-IL"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3687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52</a:t>
            </a:fld>
            <a:endParaRPr lang="he-IL">
              <a:solidFill>
                <a:prstClr val="black"/>
              </a:solidFill>
            </a:endParaRPr>
          </a:p>
        </p:txBody>
      </p:sp>
    </p:spTree>
    <p:extLst>
      <p:ext uri="{BB962C8B-B14F-4D97-AF65-F5344CB8AC3E}">
        <p14:creationId xmlns:p14="http://schemas.microsoft.com/office/powerpoint/2010/main" val="53564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על גבי השקף</a:t>
            </a:r>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53</a:t>
            </a:fld>
            <a:endParaRPr lang="he-IL">
              <a:solidFill>
                <a:prstClr val="black"/>
              </a:solidFill>
            </a:endParaRPr>
          </a:p>
        </p:txBody>
      </p:sp>
    </p:spTree>
    <p:extLst>
      <p:ext uri="{BB962C8B-B14F-4D97-AF65-F5344CB8AC3E}">
        <p14:creationId xmlns:p14="http://schemas.microsoft.com/office/powerpoint/2010/main" val="349484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שולחת לך תמונה אחרת</a:t>
            </a:r>
          </a:p>
          <a:p>
            <a:r>
              <a:rPr lang="he-IL" dirty="0"/>
              <a:t>גם</a:t>
            </a:r>
            <a:r>
              <a:rPr lang="he-IL" baseline="0" dirty="0"/>
              <a:t> כאן חסר קצת צבע- במקום אפור כהה ואפור בהיר משהו קצת חי יותר...</a:t>
            </a:r>
          </a:p>
          <a:p>
            <a:r>
              <a:rPr lang="he-IL" baseline="0" dirty="0"/>
              <a:t>אהבתי מאוד את השפה העיצובית כמו באתר עם העיגול הצבעוני והנקודות- אפשר לגוון מבחינת הצבעים ברקע (לא כל הזמן צהוב)</a:t>
            </a:r>
          </a:p>
          <a:p>
            <a:r>
              <a:rPr lang="he-IL" dirty="0"/>
              <a:t>הערות על גבי השקף</a:t>
            </a:r>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54</a:t>
            </a:fld>
            <a:endParaRPr lang="he-IL">
              <a:solidFill>
                <a:prstClr val="black"/>
              </a:solidFill>
            </a:endParaRPr>
          </a:p>
        </p:txBody>
      </p:sp>
    </p:spTree>
    <p:extLst>
      <p:ext uri="{BB962C8B-B14F-4D97-AF65-F5344CB8AC3E}">
        <p14:creationId xmlns:p14="http://schemas.microsoft.com/office/powerpoint/2010/main" val="269775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שתי התמונות של האיש דומות</a:t>
            </a:r>
            <a:r>
              <a:rPr lang="he-IL" baseline="0" dirty="0"/>
              <a:t> מידי, שולחת לך תמונות נוספות</a:t>
            </a:r>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55</a:t>
            </a:fld>
            <a:endParaRPr lang="he-IL">
              <a:solidFill>
                <a:prstClr val="black"/>
              </a:solidFill>
            </a:endParaRPr>
          </a:p>
        </p:txBody>
      </p:sp>
    </p:spTree>
    <p:extLst>
      <p:ext uri="{BB962C8B-B14F-4D97-AF65-F5344CB8AC3E}">
        <p14:creationId xmlns:p14="http://schemas.microsoft.com/office/powerpoint/2010/main" val="179851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56</a:t>
            </a:fld>
            <a:endParaRPr lang="he-IL">
              <a:solidFill>
                <a:prstClr val="black"/>
              </a:solidFill>
            </a:endParaRPr>
          </a:p>
        </p:txBody>
      </p:sp>
    </p:spTree>
    <p:extLst>
      <p:ext uri="{BB962C8B-B14F-4D97-AF65-F5344CB8AC3E}">
        <p14:creationId xmlns:p14="http://schemas.microsoft.com/office/powerpoint/2010/main" val="318507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בעקבות</a:t>
            </a:r>
            <a:r>
              <a:rPr lang="he-IL" baseline="0" dirty="0"/>
              <a:t> הצעתך להוסיף כמה מילים:</a:t>
            </a:r>
          </a:p>
          <a:p>
            <a:r>
              <a:rPr lang="he-IL" baseline="0" dirty="0"/>
              <a:t>"לפעמים העזרים הקטנים ביותר, כגון זכוכית מגדלת עם תאורה, יכולים לעשות הבדל גדול ולאפשר לחזור לקרוא"</a:t>
            </a:r>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57</a:t>
            </a:fld>
            <a:endParaRPr lang="he-IL">
              <a:solidFill>
                <a:prstClr val="black"/>
              </a:solidFill>
            </a:endParaRPr>
          </a:p>
        </p:txBody>
      </p:sp>
    </p:spTree>
    <p:extLst>
      <p:ext uri="{BB962C8B-B14F-4D97-AF65-F5344CB8AC3E}">
        <p14:creationId xmlns:p14="http://schemas.microsoft.com/office/powerpoint/2010/main" val="209874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התמונה יכולה להיות משהו יותר מרגש וחזק... אולי מישהו בטיפול? חיבוק</a:t>
            </a:r>
            <a:r>
              <a:rPr lang="he-IL" baseline="0" dirty="0"/>
              <a:t> מהצד? </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58</a:t>
            </a:fld>
            <a:endParaRPr lang="he-IL">
              <a:solidFill>
                <a:prstClr val="black"/>
              </a:solidFill>
            </a:endParaRPr>
          </a:p>
        </p:txBody>
      </p:sp>
    </p:spTree>
    <p:extLst>
      <p:ext uri="{BB962C8B-B14F-4D97-AF65-F5344CB8AC3E}">
        <p14:creationId xmlns:p14="http://schemas.microsoft.com/office/powerpoint/2010/main" val="1140021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59</a:t>
            </a:fld>
            <a:endParaRPr lang="he-IL">
              <a:solidFill>
                <a:prstClr val="black"/>
              </a:solidFill>
            </a:endParaRPr>
          </a:p>
        </p:txBody>
      </p:sp>
    </p:spTree>
    <p:extLst>
      <p:ext uri="{BB962C8B-B14F-4D97-AF65-F5344CB8AC3E}">
        <p14:creationId xmlns:p14="http://schemas.microsoft.com/office/powerpoint/2010/main" val="154961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2</a:t>
            </a:fld>
            <a:endParaRPr lang="he-IL" dirty="0">
              <a:solidFill>
                <a:prstClr val="black"/>
              </a:solidFill>
            </a:endParaRPr>
          </a:p>
        </p:txBody>
      </p:sp>
    </p:spTree>
    <p:extLst>
      <p:ext uri="{BB962C8B-B14F-4D97-AF65-F5344CB8AC3E}">
        <p14:creationId xmlns:p14="http://schemas.microsoft.com/office/powerpoint/2010/main" val="420880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8524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4</a:t>
            </a:fld>
            <a:endParaRPr lang="he-IL">
              <a:solidFill>
                <a:prstClr val="black"/>
              </a:solidFill>
            </a:endParaRPr>
          </a:p>
        </p:txBody>
      </p:sp>
    </p:spTree>
    <p:extLst>
      <p:ext uri="{BB962C8B-B14F-4D97-AF65-F5344CB8AC3E}">
        <p14:creationId xmlns:p14="http://schemas.microsoft.com/office/powerpoint/2010/main" val="196005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C7B8041-1A88-457F-9220-567124F50897}" type="slidenum">
              <a:rPr lang="he-IL" smtClean="0">
                <a:solidFill>
                  <a:prstClr val="black"/>
                </a:solidFill>
              </a:rPr>
              <a:pPr>
                <a:defRPr/>
              </a:pPr>
              <a:t>5</a:t>
            </a:fld>
            <a:endParaRPr lang="he-IL">
              <a:solidFill>
                <a:prstClr val="black"/>
              </a:solidFill>
            </a:endParaRPr>
          </a:p>
        </p:txBody>
      </p:sp>
    </p:spTree>
    <p:extLst>
      <p:ext uri="{BB962C8B-B14F-4D97-AF65-F5344CB8AC3E}">
        <p14:creationId xmlns:p14="http://schemas.microsoft.com/office/powerpoint/2010/main" val="411472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D0B79A-8C1A-41EA-B482-F49ADD489AF7}" type="slidenum">
              <a:rPr kumimoji="0" lang="he-IL"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4555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pPr fontAlgn="base">
              <a:spcBef>
                <a:spcPct val="0"/>
              </a:spcBef>
              <a:spcAft>
                <a:spcPct val="0"/>
              </a:spcAft>
              <a:defRPr/>
            </a:pPr>
            <a:fld id="{FBD0B79A-8C1A-41EA-B482-F49ADD489AF7}" type="slidenum">
              <a:rPr lang="he-IL" smtClean="0">
                <a:solidFill>
                  <a:prstClr val="black"/>
                </a:solidFill>
                <a:latin typeface="Arial" pitchFamily="34" charset="0"/>
              </a:rPr>
              <a:pPr fontAlgn="base">
                <a:spcBef>
                  <a:spcPct val="0"/>
                </a:spcBef>
                <a:spcAft>
                  <a:spcPct val="0"/>
                </a:spcAft>
                <a:defRPr/>
              </a:pPr>
              <a:t>13</a:t>
            </a:fld>
            <a:endParaRPr lang="he-IL">
              <a:solidFill>
                <a:prstClr val="black"/>
              </a:solidFill>
              <a:latin typeface="Arial" pitchFamily="34" charset="0"/>
            </a:endParaRPr>
          </a:p>
        </p:txBody>
      </p:sp>
    </p:spTree>
    <p:extLst>
      <p:ext uri="{BB962C8B-B14F-4D97-AF65-F5344CB8AC3E}">
        <p14:creationId xmlns:p14="http://schemas.microsoft.com/office/powerpoint/2010/main" val="52984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pPr fontAlgn="base">
              <a:spcBef>
                <a:spcPct val="0"/>
              </a:spcBef>
              <a:spcAft>
                <a:spcPct val="0"/>
              </a:spcAft>
              <a:defRPr/>
            </a:pPr>
            <a:fld id="{FBD0B79A-8C1A-41EA-B482-F49ADD489AF7}" type="slidenum">
              <a:rPr lang="he-IL" smtClean="0">
                <a:solidFill>
                  <a:prstClr val="black"/>
                </a:solidFill>
                <a:latin typeface="Arial" pitchFamily="34" charset="0"/>
              </a:rPr>
              <a:pPr fontAlgn="base">
                <a:spcBef>
                  <a:spcPct val="0"/>
                </a:spcBef>
                <a:spcAft>
                  <a:spcPct val="0"/>
                </a:spcAft>
                <a:defRPr/>
              </a:pPr>
              <a:t>14</a:t>
            </a:fld>
            <a:endParaRPr lang="he-IL">
              <a:solidFill>
                <a:prstClr val="black"/>
              </a:solidFill>
              <a:latin typeface="Arial" pitchFamily="34" charset="0"/>
            </a:endParaRPr>
          </a:p>
        </p:txBody>
      </p:sp>
    </p:spTree>
    <p:extLst>
      <p:ext uri="{BB962C8B-B14F-4D97-AF65-F5344CB8AC3E}">
        <p14:creationId xmlns:p14="http://schemas.microsoft.com/office/powerpoint/2010/main" val="396718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pPr>
              <a:defRPr/>
            </a:pPr>
            <a:fld id="{FBD0B79A-8C1A-41EA-B482-F49ADD489AF7}" type="slidenum">
              <a:rPr lang="he-IL" smtClean="0"/>
              <a:pPr>
                <a:defRPr/>
              </a:pPr>
              <a:t>19</a:t>
            </a:fld>
            <a:endParaRPr lang="he-IL"/>
          </a:p>
        </p:txBody>
      </p:sp>
    </p:spTree>
    <p:extLst>
      <p:ext uri="{BB962C8B-B14F-4D97-AF65-F5344CB8AC3E}">
        <p14:creationId xmlns:p14="http://schemas.microsoft.com/office/powerpoint/2010/main" val="52585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637"/>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E020AD6-76D0-4189-A02C-F0A6C9D88EFB}" type="slidenum">
              <a:rPr lang="he-IL"/>
              <a:pPr>
                <a:defRPr/>
              </a:pPr>
              <a:t>‹#›</a:t>
            </a:fld>
            <a:endParaRPr lang="he-IL"/>
          </a:p>
        </p:txBody>
      </p:sp>
    </p:spTree>
    <p:extLst>
      <p:ext uri="{BB962C8B-B14F-4D97-AF65-F5344CB8AC3E}">
        <p14:creationId xmlns:p14="http://schemas.microsoft.com/office/powerpoint/2010/main" val="412570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B104F77-80AA-434A-AA1D-A9032DD14E3A}" type="slidenum">
              <a:rPr lang="he-IL"/>
              <a:pPr>
                <a:defRPr/>
              </a:pPr>
              <a:t>‹#›</a:t>
            </a:fld>
            <a:endParaRPr lang="he-IL"/>
          </a:p>
        </p:txBody>
      </p:sp>
    </p:spTree>
    <p:extLst>
      <p:ext uri="{BB962C8B-B14F-4D97-AF65-F5344CB8AC3E}">
        <p14:creationId xmlns:p14="http://schemas.microsoft.com/office/powerpoint/2010/main" val="13739661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303806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ציין מיקום טקסט 19">
            <a:extLst>
              <a:ext uri="{FF2B5EF4-FFF2-40B4-BE49-F238E27FC236}">
                <a16:creationId xmlns:a16="http://schemas.microsoft.com/office/drawing/2014/main" xmlns="" id="{274B612F-1467-437E-8511-3C8B9056C8BC}"/>
              </a:ext>
            </a:extLst>
          </p:cNvPr>
          <p:cNvSpPr>
            <a:spLocks noGrp="1"/>
          </p:cNvSpPr>
          <p:nvPr>
            <p:ph type="body" sz="quarter" idx="10"/>
          </p:nvPr>
        </p:nvSpPr>
        <p:spPr>
          <a:xfrm>
            <a:off x="342900" y="303213"/>
            <a:ext cx="8421151" cy="749300"/>
          </a:xfrm>
          <a:prstGeom prst="rect">
            <a:avLst/>
          </a:prstGeom>
        </p:spPr>
        <p:txBody>
          <a:bodyPr anchor="ctr"/>
          <a:lstStyle>
            <a:lvl1pPr marL="0" indent="0" algn="r">
              <a:buNone/>
              <a:defRPr sz="3000">
                <a:solidFill>
                  <a:schemeClr val="tx1">
                    <a:lumMod val="85000"/>
                    <a:lumOff val="15000"/>
                  </a:schemeClr>
                </a:solidFill>
                <a:latin typeface="Assistant ExtraBold" panose="00000900000000000000" pitchFamily="2" charset="-79"/>
                <a:cs typeface="Assistant ExtraBold" panose="00000900000000000000" pitchFamily="2" charset="-79"/>
              </a:defRPr>
            </a:lvl1pPr>
          </a:lstStyle>
          <a:p>
            <a:pPr lvl="0"/>
            <a:endParaRPr lang="en-US" dirty="0"/>
          </a:p>
        </p:txBody>
      </p:sp>
    </p:spTree>
    <p:extLst>
      <p:ext uri="{BB962C8B-B14F-4D97-AF65-F5344CB8AC3E}">
        <p14:creationId xmlns:p14="http://schemas.microsoft.com/office/powerpoint/2010/main" val="926899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a:prstGeom prst="rect">
            <a:avLst/>
          </a:prstGeo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6192371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0769072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8" name="מציין מיקום של כותרת תחתונה 7"/>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9" name="מציין מיקום של מספר שקופית 8"/>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508798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4" name="מציין מיקום של כותרת תחתונה 3"/>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5" name="מציין מיקום של מספר שקופית 4"/>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4288580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3" name="מציין מיקום של כותרת תחתונה 2"/>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4" name="מציין מיקום של מספר שקופית 3"/>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8198194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213354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805588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1825625"/>
            <a:ext cx="7886700" cy="43513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02424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825"/>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825"/>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9E44764-4D75-483F-94A6-4970E8C985C6}" type="slidenum">
              <a:rPr lang="he-IL"/>
              <a:pPr>
                <a:defRPr/>
              </a:pPr>
              <a:t>‹#›</a:t>
            </a:fld>
            <a:endParaRPr lang="he-IL"/>
          </a:p>
        </p:txBody>
      </p:sp>
    </p:spTree>
    <p:extLst>
      <p:ext uri="{BB962C8B-B14F-4D97-AF65-F5344CB8AC3E}">
        <p14:creationId xmlns:p14="http://schemas.microsoft.com/office/powerpoint/2010/main" val="1821630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60834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4559180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ציין מיקום טקסט 19">
            <a:extLst>
              <a:ext uri="{FF2B5EF4-FFF2-40B4-BE49-F238E27FC236}">
                <a16:creationId xmlns:a16="http://schemas.microsoft.com/office/drawing/2014/main" xmlns="" id="{274B612F-1467-437E-8511-3C8B9056C8BC}"/>
              </a:ext>
            </a:extLst>
          </p:cNvPr>
          <p:cNvSpPr>
            <a:spLocks noGrp="1"/>
          </p:cNvSpPr>
          <p:nvPr>
            <p:ph type="body" sz="quarter" idx="10"/>
          </p:nvPr>
        </p:nvSpPr>
        <p:spPr>
          <a:xfrm>
            <a:off x="342900" y="303213"/>
            <a:ext cx="8421151" cy="749300"/>
          </a:xfrm>
          <a:prstGeom prst="rect">
            <a:avLst/>
          </a:prstGeom>
        </p:spPr>
        <p:txBody>
          <a:bodyPr anchor="ctr"/>
          <a:lstStyle>
            <a:lvl1pPr marL="0" indent="0" algn="r">
              <a:buNone/>
              <a:defRPr sz="3000">
                <a:solidFill>
                  <a:schemeClr val="tx1">
                    <a:lumMod val="85000"/>
                    <a:lumOff val="15000"/>
                  </a:schemeClr>
                </a:solidFill>
                <a:latin typeface="Assistant ExtraBold" panose="00000900000000000000" pitchFamily="2" charset="-79"/>
                <a:cs typeface="Assistant ExtraBold" panose="00000900000000000000" pitchFamily="2" charset="-79"/>
              </a:defRPr>
            </a:lvl1pPr>
          </a:lstStyle>
          <a:p>
            <a:pPr lvl="0"/>
            <a:endParaRPr lang="en-US" dirty="0"/>
          </a:p>
        </p:txBody>
      </p:sp>
    </p:spTree>
    <p:extLst>
      <p:ext uri="{BB962C8B-B14F-4D97-AF65-F5344CB8AC3E}">
        <p14:creationId xmlns:p14="http://schemas.microsoft.com/office/powerpoint/2010/main" val="11875443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a:prstGeom prst="rect">
            <a:avLst/>
          </a:prstGeo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005408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3964226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8" name="מציין מיקום של כותרת תחתונה 7"/>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9" name="מציין מיקום של מספר שקופית 8"/>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481812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4" name="מציין מיקום של כותרת תחתונה 3"/>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5" name="מציין מיקום של מספר שקופית 4"/>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6556729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3" name="מציין מיקום של כותרת תחתונה 2"/>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4" name="מציין מיקום של מספר שקופית 3"/>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9162789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37868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45784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57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C0E223D-D290-43DB-A1C3-AA887676C398}"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51BCBA99-9A6D-46FB-A06C-B536033219B6}" type="slidenum">
              <a:rPr lang="he-IL" altLang="he-IL"/>
              <a:pPr/>
              <a:t>‹#›</a:t>
            </a:fld>
            <a:endParaRPr lang="he-IL" altLang="he-IL"/>
          </a:p>
        </p:txBody>
      </p:sp>
    </p:spTree>
    <p:extLst>
      <p:ext uri="{BB962C8B-B14F-4D97-AF65-F5344CB8AC3E}">
        <p14:creationId xmlns:p14="http://schemas.microsoft.com/office/powerpoint/2010/main" val="38057848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1825625"/>
            <a:ext cx="7886700" cy="43513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0580572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478167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7619069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ציין מיקום טקסט 19">
            <a:extLst>
              <a:ext uri="{FF2B5EF4-FFF2-40B4-BE49-F238E27FC236}">
                <a16:creationId xmlns:a16="http://schemas.microsoft.com/office/drawing/2014/main" xmlns="" id="{274B612F-1467-437E-8511-3C8B9056C8BC}"/>
              </a:ext>
            </a:extLst>
          </p:cNvPr>
          <p:cNvSpPr>
            <a:spLocks noGrp="1"/>
          </p:cNvSpPr>
          <p:nvPr>
            <p:ph type="body" sz="quarter" idx="10"/>
          </p:nvPr>
        </p:nvSpPr>
        <p:spPr>
          <a:xfrm>
            <a:off x="342900" y="303213"/>
            <a:ext cx="8421151" cy="749300"/>
          </a:xfrm>
          <a:prstGeom prst="rect">
            <a:avLst/>
          </a:prstGeom>
        </p:spPr>
        <p:txBody>
          <a:bodyPr anchor="ctr"/>
          <a:lstStyle>
            <a:lvl1pPr marL="0" indent="0" algn="r">
              <a:buNone/>
              <a:defRPr sz="3000">
                <a:solidFill>
                  <a:schemeClr val="tx1">
                    <a:lumMod val="85000"/>
                    <a:lumOff val="15000"/>
                  </a:schemeClr>
                </a:solidFill>
                <a:latin typeface="Assistant ExtraBold" panose="00000900000000000000" pitchFamily="2" charset="-79"/>
                <a:cs typeface="Assistant ExtraBold" panose="00000900000000000000" pitchFamily="2" charset="-79"/>
              </a:defRPr>
            </a:lvl1pPr>
          </a:lstStyle>
          <a:p>
            <a:pPr lvl="0"/>
            <a:endParaRPr lang="en-US" dirty="0"/>
          </a:p>
        </p:txBody>
      </p:sp>
    </p:spTree>
    <p:extLst>
      <p:ext uri="{BB962C8B-B14F-4D97-AF65-F5344CB8AC3E}">
        <p14:creationId xmlns:p14="http://schemas.microsoft.com/office/powerpoint/2010/main" val="643885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a:prstGeom prst="rect">
            <a:avLst/>
          </a:prstGeo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4940301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4314117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8" name="מציין מיקום של כותרת תחתונה 7"/>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9" name="מציין מיקום של מספר שקופית 8"/>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404938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4" name="מציין מיקום של כותרת תחתונה 3"/>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5" name="מציין מיקום של מספר שקופית 4"/>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481579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3" name="מציין מיקום של כותרת תחתונה 2"/>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4" name="מציין מיקום של מספר שקופית 3"/>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2365276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29230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B57ADA2-5807-4D89-94A4-3D0C99846D02}"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3B732E75-A72E-4703-9FB7-06742723DCCE}" type="slidenum">
              <a:rPr lang="he-IL" altLang="he-IL"/>
              <a:pPr/>
              <a:t>‹#›</a:t>
            </a:fld>
            <a:endParaRPr lang="he-IL" altLang="he-IL"/>
          </a:p>
        </p:txBody>
      </p:sp>
    </p:spTree>
    <p:extLst>
      <p:ext uri="{BB962C8B-B14F-4D97-AF65-F5344CB8AC3E}">
        <p14:creationId xmlns:p14="http://schemas.microsoft.com/office/powerpoint/2010/main" val="39593078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909380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1825625"/>
            <a:ext cx="7886700" cy="43513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8175860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5290286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52764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ציין מיקום טקסט 19">
            <a:extLst>
              <a:ext uri="{FF2B5EF4-FFF2-40B4-BE49-F238E27FC236}">
                <a16:creationId xmlns:a16="http://schemas.microsoft.com/office/drawing/2014/main" xmlns="" id="{274B612F-1467-437E-8511-3C8B9056C8BC}"/>
              </a:ext>
            </a:extLst>
          </p:cNvPr>
          <p:cNvSpPr>
            <a:spLocks noGrp="1"/>
          </p:cNvSpPr>
          <p:nvPr>
            <p:ph type="body" sz="quarter" idx="10"/>
          </p:nvPr>
        </p:nvSpPr>
        <p:spPr>
          <a:xfrm>
            <a:off x="342900" y="303213"/>
            <a:ext cx="8421151" cy="749300"/>
          </a:xfrm>
          <a:prstGeom prst="rect">
            <a:avLst/>
          </a:prstGeom>
        </p:spPr>
        <p:txBody>
          <a:bodyPr anchor="ctr"/>
          <a:lstStyle>
            <a:lvl1pPr marL="0" indent="0" algn="r">
              <a:buNone/>
              <a:defRPr sz="3000">
                <a:solidFill>
                  <a:schemeClr val="tx1">
                    <a:lumMod val="85000"/>
                    <a:lumOff val="15000"/>
                  </a:schemeClr>
                </a:solidFill>
                <a:latin typeface="Assistant ExtraBold" panose="00000900000000000000" pitchFamily="2" charset="-79"/>
                <a:cs typeface="Assistant ExtraBold" panose="00000900000000000000" pitchFamily="2" charset="-79"/>
              </a:defRPr>
            </a:lvl1pPr>
          </a:lstStyle>
          <a:p>
            <a:pPr lvl="0"/>
            <a:endParaRPr lang="en-US" dirty="0"/>
          </a:p>
        </p:txBody>
      </p:sp>
    </p:spTree>
    <p:extLst>
      <p:ext uri="{BB962C8B-B14F-4D97-AF65-F5344CB8AC3E}">
        <p14:creationId xmlns:p14="http://schemas.microsoft.com/office/powerpoint/2010/main" val="12603221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a:prstGeom prst="rect">
            <a:avLst/>
          </a:prstGeo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41642244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9336198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8" name="מציין מיקום של כותרת תחתונה 7"/>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9" name="מציין מיקום של מספר שקופית 8"/>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1829755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4" name="מציין מיקום של כותרת תחתונה 3"/>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5" name="מציין מיקום של מספר שקופית 4"/>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0450888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3" name="מציין מיקום של כותרת תחתונה 2"/>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4" name="מציין מיקום של מספר שקופית 3"/>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1552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705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6E3296E9-0002-4B2B-BA13-BA076C09CF88}"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543DB94D-DF64-4F6D-A58D-466404D37081}" type="slidenum">
              <a:rPr lang="he-IL" altLang="he-IL"/>
              <a:pPr/>
              <a:t>‹#›</a:t>
            </a:fld>
            <a:endParaRPr lang="he-IL" altLang="he-IL"/>
          </a:p>
        </p:txBody>
      </p:sp>
    </p:spTree>
    <p:extLst>
      <p:ext uri="{BB962C8B-B14F-4D97-AF65-F5344CB8AC3E}">
        <p14:creationId xmlns:p14="http://schemas.microsoft.com/office/powerpoint/2010/main" val="25748599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4197278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00754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1825625"/>
            <a:ext cx="7886700" cy="43513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965455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772769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7"/>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148595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733459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2"/>
            <a:ext cx="7772400" cy="1362075"/>
          </a:xfrm>
        </p:spPr>
        <p:txBody>
          <a:bodyPr anchor="t"/>
          <a:lstStyle>
            <a:lvl1pPr algn="r">
              <a:defRPr sz="3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580274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799485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46979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0054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CD22E84A-6B3C-43CD-BD7B-D277782EA818}"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B5A813DD-D953-4932-967E-FA16609632B1}" type="slidenum">
              <a:rPr lang="he-IL" altLang="he-IL"/>
              <a:pPr/>
              <a:t>‹#›</a:t>
            </a:fld>
            <a:endParaRPr lang="he-IL" altLang="he-IL"/>
          </a:p>
        </p:txBody>
      </p:sp>
    </p:spTree>
    <p:extLst>
      <p:ext uri="{BB962C8B-B14F-4D97-AF65-F5344CB8AC3E}">
        <p14:creationId xmlns:p14="http://schemas.microsoft.com/office/powerpoint/2010/main" val="13161954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269900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1" y="273050"/>
            <a:ext cx="3008313" cy="1162050"/>
          </a:xfrm>
        </p:spPr>
        <p:txBody>
          <a:bodyPr anchor="b"/>
          <a:lstStyle>
            <a:lvl1pPr algn="r">
              <a:defRPr sz="15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44901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15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172322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130995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0"/>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40"/>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F5079E3-4BC7-4CE8-BC49-7ED8A2A6E39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450495C-1B97-49E4-8462-FB1985662B8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70283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10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10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E3306110-077C-4575-98C4-B39D7F87D950}" type="datetimeFigureOut">
              <a:rPr lang="he-IL"/>
              <a:pPr>
                <a:defRPr/>
              </a:pPr>
              <a:t>ו'/אדר ב/תשפ"ב</a:t>
            </a:fld>
            <a:endParaRPr lang="he-IL" dirty="0"/>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fld id="{B1459F6B-972F-4D08-B0AA-4B0B952169E2}" type="slidenum">
              <a:rPr lang="he-IL" altLang="he-IL"/>
              <a:pPr/>
              <a:t>‹#›</a:t>
            </a:fld>
            <a:endParaRPr lang="he-IL" altLang="he-IL"/>
          </a:p>
        </p:txBody>
      </p:sp>
    </p:spTree>
    <p:extLst>
      <p:ext uri="{BB962C8B-B14F-4D97-AF65-F5344CB8AC3E}">
        <p14:creationId xmlns:p14="http://schemas.microsoft.com/office/powerpoint/2010/main" val="63299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64F69C20-7C8F-4EB3-95C0-27F826E2A850}" type="datetimeFigureOut">
              <a:rPr lang="he-IL"/>
              <a:pPr>
                <a:defRPr/>
              </a:pPr>
              <a:t>ו'/אדר ב/תשפ"ב</a:t>
            </a:fld>
            <a:endParaRPr lang="he-IL" dirty="0"/>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fld id="{CD45D540-18C6-4571-AABE-35B51EB7BAD8}" type="slidenum">
              <a:rPr lang="he-IL" altLang="he-IL"/>
              <a:pPr/>
              <a:t>‹#›</a:t>
            </a:fld>
            <a:endParaRPr lang="he-IL" altLang="he-IL"/>
          </a:p>
        </p:txBody>
      </p:sp>
    </p:spTree>
    <p:extLst>
      <p:ext uri="{BB962C8B-B14F-4D97-AF65-F5344CB8AC3E}">
        <p14:creationId xmlns:p14="http://schemas.microsoft.com/office/powerpoint/2010/main" val="4054649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CC875C54-C8B6-4F6D-9F5D-516B0825FF68}" type="datetimeFigureOut">
              <a:rPr lang="he-IL"/>
              <a:pPr>
                <a:defRPr/>
              </a:pPr>
              <a:t>ו'/אדר ב/תשפ"ב</a:t>
            </a:fld>
            <a:endParaRPr lang="he-IL" dirty="0"/>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fld id="{17EBE6F6-ED3F-433B-9AC1-6F5B9DDEAE3F}" type="slidenum">
              <a:rPr lang="he-IL" altLang="he-IL"/>
              <a:pPr/>
              <a:t>‹#›</a:t>
            </a:fld>
            <a:endParaRPr lang="he-IL" altLang="he-IL"/>
          </a:p>
        </p:txBody>
      </p:sp>
    </p:spTree>
    <p:extLst>
      <p:ext uri="{BB962C8B-B14F-4D97-AF65-F5344CB8AC3E}">
        <p14:creationId xmlns:p14="http://schemas.microsoft.com/office/powerpoint/2010/main" val="59280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2B1D6596-40B5-4FE1-BEEC-3D6D3FF72958}"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AAF0F12B-6677-4553-885C-B0F8C975EF92}" type="slidenum">
              <a:rPr lang="he-IL" altLang="he-IL"/>
              <a:pPr/>
              <a:t>‹#›</a:t>
            </a:fld>
            <a:endParaRPr lang="he-IL" altLang="he-IL"/>
          </a:p>
        </p:txBody>
      </p:sp>
    </p:spTree>
    <p:extLst>
      <p:ext uri="{BB962C8B-B14F-4D97-AF65-F5344CB8AC3E}">
        <p14:creationId xmlns:p14="http://schemas.microsoft.com/office/powerpoint/2010/main" val="104454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1D7EF47-801C-4DD9-9E5D-9C41F3E90EB2}" type="slidenum">
              <a:rPr lang="he-IL"/>
              <a:pPr>
                <a:defRPr/>
              </a:pPr>
              <a:t>‹#›</a:t>
            </a:fld>
            <a:endParaRPr lang="he-IL"/>
          </a:p>
        </p:txBody>
      </p:sp>
    </p:spTree>
    <p:extLst>
      <p:ext uri="{BB962C8B-B14F-4D97-AF65-F5344CB8AC3E}">
        <p14:creationId xmlns:p14="http://schemas.microsoft.com/office/powerpoint/2010/main" val="3207455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DA835988-B542-47EB-B46F-821DA4A8D5BF}"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2A59D379-C7F7-4781-9926-C6620C6E535F}" type="slidenum">
              <a:rPr lang="he-IL" altLang="he-IL"/>
              <a:pPr/>
              <a:t>‹#›</a:t>
            </a:fld>
            <a:endParaRPr lang="he-IL" altLang="he-IL"/>
          </a:p>
        </p:txBody>
      </p:sp>
    </p:spTree>
    <p:extLst>
      <p:ext uri="{BB962C8B-B14F-4D97-AF65-F5344CB8AC3E}">
        <p14:creationId xmlns:p14="http://schemas.microsoft.com/office/powerpoint/2010/main" val="3660962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A0FA769F-C8B4-4CBE-AA98-B94DEF476A5C}"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DFEE5D0C-3DEB-423D-B8BE-63CEAC9C09A2}" type="slidenum">
              <a:rPr lang="he-IL" altLang="he-IL"/>
              <a:pPr/>
              <a:t>‹#›</a:t>
            </a:fld>
            <a:endParaRPr lang="he-IL" altLang="he-IL"/>
          </a:p>
        </p:txBody>
      </p:sp>
    </p:spTree>
    <p:extLst>
      <p:ext uri="{BB962C8B-B14F-4D97-AF65-F5344CB8AC3E}">
        <p14:creationId xmlns:p14="http://schemas.microsoft.com/office/powerpoint/2010/main" val="2000937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752"/>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752"/>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0CEDFA8-A2F7-45C6-A24B-693C3B06CCCB}"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C71DE607-0F65-4677-8277-1A3679F6BB1F}" type="slidenum">
              <a:rPr lang="he-IL" altLang="he-IL"/>
              <a:pPr/>
              <a:t>‹#›</a:t>
            </a:fld>
            <a:endParaRPr lang="he-IL" altLang="he-IL"/>
          </a:p>
        </p:txBody>
      </p:sp>
    </p:spTree>
    <p:extLst>
      <p:ext uri="{BB962C8B-B14F-4D97-AF65-F5344CB8AC3E}">
        <p14:creationId xmlns:p14="http://schemas.microsoft.com/office/powerpoint/2010/main" val="326609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CD1665B-30D3-44BB-BDC8-E84E5939FF3E}"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DCA5969-50CE-4664-8FB4-60C18CF57C0C}" type="slidenum">
              <a:rPr lang="he-IL"/>
              <a:pPr>
                <a:defRPr/>
              </a:pPr>
              <a:t>‹#›</a:t>
            </a:fld>
            <a:endParaRPr lang="he-IL" dirty="0"/>
          </a:p>
        </p:txBody>
      </p:sp>
    </p:spTree>
    <p:extLst>
      <p:ext uri="{BB962C8B-B14F-4D97-AF65-F5344CB8AC3E}">
        <p14:creationId xmlns:p14="http://schemas.microsoft.com/office/powerpoint/2010/main" val="260652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4FD10B8-56E0-4069-83B8-0223F0B079CD}"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4718F17-D5DE-41A0-A92C-A9AEACA533F0}" type="slidenum">
              <a:rPr lang="he-IL"/>
              <a:pPr>
                <a:defRPr/>
              </a:pPr>
              <a:t>‹#›</a:t>
            </a:fld>
            <a:endParaRPr lang="he-IL" dirty="0"/>
          </a:p>
        </p:txBody>
      </p:sp>
    </p:spTree>
    <p:extLst>
      <p:ext uri="{BB962C8B-B14F-4D97-AF65-F5344CB8AC3E}">
        <p14:creationId xmlns:p14="http://schemas.microsoft.com/office/powerpoint/2010/main" val="16760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85F1022C-8D13-457A-877B-AAA83690CFD3}"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71DF7C5-8E49-4BE2-B4A7-C4035D5212C0}" type="slidenum">
              <a:rPr lang="he-IL"/>
              <a:pPr>
                <a:defRPr/>
              </a:pPr>
              <a:t>‹#›</a:t>
            </a:fld>
            <a:endParaRPr lang="he-IL" dirty="0"/>
          </a:p>
        </p:txBody>
      </p:sp>
    </p:spTree>
    <p:extLst>
      <p:ext uri="{BB962C8B-B14F-4D97-AF65-F5344CB8AC3E}">
        <p14:creationId xmlns:p14="http://schemas.microsoft.com/office/powerpoint/2010/main" val="140089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B657BE4B-8EBC-4383-8AF0-7A7E05811F67}"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64F6D58E-24E2-4146-A8A9-6B589EA86DF0}" type="slidenum">
              <a:rPr lang="he-IL"/>
              <a:pPr>
                <a:defRPr/>
              </a:pPr>
              <a:t>‹#›</a:t>
            </a:fld>
            <a:endParaRPr lang="he-IL" dirty="0"/>
          </a:p>
        </p:txBody>
      </p:sp>
    </p:spTree>
    <p:extLst>
      <p:ext uri="{BB962C8B-B14F-4D97-AF65-F5344CB8AC3E}">
        <p14:creationId xmlns:p14="http://schemas.microsoft.com/office/powerpoint/2010/main" val="2496396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93B68EE3-E8CB-444F-BC42-FC4AD15570BE}" type="datetimeFigureOut">
              <a:rPr lang="he-IL"/>
              <a:pPr>
                <a:defRPr/>
              </a:pPr>
              <a:t>ו'/אדר ב/תשפ"ב</a:t>
            </a:fld>
            <a:endParaRPr lang="he-IL" dirty="0"/>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E98A628F-70A5-4F65-B0AA-5C90BBA5F7B4}" type="slidenum">
              <a:rPr lang="he-IL"/>
              <a:pPr>
                <a:defRPr/>
              </a:pPr>
              <a:t>‹#›</a:t>
            </a:fld>
            <a:endParaRPr lang="he-IL" dirty="0"/>
          </a:p>
        </p:txBody>
      </p:sp>
    </p:spTree>
    <p:extLst>
      <p:ext uri="{BB962C8B-B14F-4D97-AF65-F5344CB8AC3E}">
        <p14:creationId xmlns:p14="http://schemas.microsoft.com/office/powerpoint/2010/main" val="56389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75F32AD2-FB54-4874-B05D-145C12449F52}" type="datetimeFigureOut">
              <a:rPr lang="he-IL"/>
              <a:pPr>
                <a:defRPr/>
              </a:pPr>
              <a:t>ו'/אדר ב/תשפ"ב</a:t>
            </a:fld>
            <a:endParaRPr lang="he-IL" dirty="0"/>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8E058A24-1E7D-4817-8A5C-8EF9A609651F}" type="slidenum">
              <a:rPr lang="he-IL"/>
              <a:pPr>
                <a:defRPr/>
              </a:pPr>
              <a:t>‹#›</a:t>
            </a:fld>
            <a:endParaRPr lang="he-IL" dirty="0"/>
          </a:p>
        </p:txBody>
      </p:sp>
    </p:spTree>
    <p:extLst>
      <p:ext uri="{BB962C8B-B14F-4D97-AF65-F5344CB8AC3E}">
        <p14:creationId xmlns:p14="http://schemas.microsoft.com/office/powerpoint/2010/main" val="4022054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B727AE2B-283E-4C88-A829-C8D2D136577B}" type="datetimeFigureOut">
              <a:rPr lang="he-IL"/>
              <a:pPr>
                <a:defRPr/>
              </a:pPr>
              <a:t>ו'/אדר ב/תשפ"ב</a:t>
            </a:fld>
            <a:endParaRPr lang="he-IL" dirty="0"/>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F7B9B82-A367-4180-99ED-8A6F47F667AE}" type="slidenum">
              <a:rPr lang="he-IL"/>
              <a:pPr>
                <a:defRPr/>
              </a:pPr>
              <a:t>‹#›</a:t>
            </a:fld>
            <a:endParaRPr lang="he-IL" dirty="0"/>
          </a:p>
        </p:txBody>
      </p:sp>
    </p:spTree>
    <p:extLst>
      <p:ext uri="{BB962C8B-B14F-4D97-AF65-F5344CB8AC3E}">
        <p14:creationId xmlns:p14="http://schemas.microsoft.com/office/powerpoint/2010/main" val="107720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7112"/>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D5F75CB5-13D1-4601-A220-DB7633931179}" type="slidenum">
              <a:rPr lang="he-IL"/>
              <a:pPr>
                <a:defRPr/>
              </a:pPr>
              <a:t>‹#›</a:t>
            </a:fld>
            <a:endParaRPr lang="he-IL"/>
          </a:p>
        </p:txBody>
      </p:sp>
    </p:spTree>
    <p:extLst>
      <p:ext uri="{BB962C8B-B14F-4D97-AF65-F5344CB8AC3E}">
        <p14:creationId xmlns:p14="http://schemas.microsoft.com/office/powerpoint/2010/main" val="3046568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67208ABD-D29D-40FC-A80D-2E30A68EA078}"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B72EE51A-5FEB-4907-93C3-F58F30F33905}" type="slidenum">
              <a:rPr lang="he-IL"/>
              <a:pPr>
                <a:defRPr/>
              </a:pPr>
              <a:t>‹#›</a:t>
            </a:fld>
            <a:endParaRPr lang="he-IL" dirty="0"/>
          </a:p>
        </p:txBody>
      </p:sp>
    </p:spTree>
    <p:extLst>
      <p:ext uri="{BB962C8B-B14F-4D97-AF65-F5344CB8AC3E}">
        <p14:creationId xmlns:p14="http://schemas.microsoft.com/office/powerpoint/2010/main" val="1632499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22E97F82-85E0-42A7-A18C-0EA696A353B3}"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A148DA6-1DC2-42D6-849C-72F91ABF5003}" type="slidenum">
              <a:rPr lang="he-IL"/>
              <a:pPr>
                <a:defRPr/>
              </a:pPr>
              <a:t>‹#›</a:t>
            </a:fld>
            <a:endParaRPr lang="he-IL" dirty="0"/>
          </a:p>
        </p:txBody>
      </p:sp>
    </p:spTree>
    <p:extLst>
      <p:ext uri="{BB962C8B-B14F-4D97-AF65-F5344CB8AC3E}">
        <p14:creationId xmlns:p14="http://schemas.microsoft.com/office/powerpoint/2010/main" val="983773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6074881-EBA3-47C1-B041-88F099668B9F}"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C067259-45BB-48F2-9BE5-8B28CF986D03}" type="slidenum">
              <a:rPr lang="he-IL"/>
              <a:pPr>
                <a:defRPr/>
              </a:pPr>
              <a:t>‹#›</a:t>
            </a:fld>
            <a:endParaRPr lang="he-IL" dirty="0"/>
          </a:p>
        </p:txBody>
      </p:sp>
    </p:spTree>
    <p:extLst>
      <p:ext uri="{BB962C8B-B14F-4D97-AF65-F5344CB8AC3E}">
        <p14:creationId xmlns:p14="http://schemas.microsoft.com/office/powerpoint/2010/main" val="1423211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A79BC53-B47B-4527-867E-CBCCD8310CC4}"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7E468E3-6CCE-49E9-8D39-B2AF6A38556C}" type="slidenum">
              <a:rPr lang="he-IL"/>
              <a:pPr>
                <a:defRPr/>
              </a:pPr>
              <a:t>‹#›</a:t>
            </a:fld>
            <a:endParaRPr lang="he-IL" dirty="0"/>
          </a:p>
        </p:txBody>
      </p:sp>
    </p:spTree>
    <p:extLst>
      <p:ext uri="{BB962C8B-B14F-4D97-AF65-F5344CB8AC3E}">
        <p14:creationId xmlns:p14="http://schemas.microsoft.com/office/powerpoint/2010/main" val="1972475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he-IL"/>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he-IL"/>
          </a:p>
        </p:txBody>
      </p:sp>
      <p:sp>
        <p:nvSpPr>
          <p:cNvPr id="4" name="عنصر نائب للتاريخ 3"/>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he-IL">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124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he-IL">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82501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he-IL">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5575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تاريخ 4"/>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he-IL">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06666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7" name="عنصر نائب للتاريخ 6"/>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he-IL">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30184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تاريخ 2"/>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he-IL">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537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69C2BDB-943D-4DB9-8470-F960E4CCF35F}" type="slidenum">
              <a:rPr lang="he-IL"/>
              <a:pPr>
                <a:defRPr/>
              </a:pPr>
              <a:t>‹#›</a:t>
            </a:fld>
            <a:endParaRPr lang="he-IL"/>
          </a:p>
        </p:txBody>
      </p:sp>
    </p:spTree>
    <p:extLst>
      <p:ext uri="{BB962C8B-B14F-4D97-AF65-F5344CB8AC3E}">
        <p14:creationId xmlns:p14="http://schemas.microsoft.com/office/powerpoint/2010/main" val="1600993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he-IL">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55400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he-IL"/>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he-IL">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25523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he-IL"/>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he-IL">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59368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he-IL">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81705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he-IL">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36143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rtl="0" eaLnBrk="0" hangingPunct="0">
              <a:defRPr/>
            </a:lvl1pPr>
          </a:lstStyle>
          <a:p>
            <a:pPr>
              <a:defRPr/>
            </a:pPr>
            <a:fld id="{2D1F34C4-202D-445B-8D34-C8A8A816A963}"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rtl="0" eaLnBrk="0" hangingPunct="0">
              <a:defRPr/>
            </a:lvl1pPr>
          </a:lstStyle>
          <a:p>
            <a:pPr>
              <a:defRPr/>
            </a:pPr>
            <a:fld id="{EDAAB02C-CF23-4155-BFEA-94BDB08E185B}" type="slidenum">
              <a:rPr lang="he-IL"/>
              <a:pPr>
                <a:defRPr/>
              </a:pPr>
              <a:t>‹#›</a:t>
            </a:fld>
            <a:endParaRPr lang="he-IL" dirty="0"/>
          </a:p>
        </p:txBody>
      </p:sp>
    </p:spTree>
    <p:extLst>
      <p:ext uri="{BB962C8B-B14F-4D97-AF65-F5344CB8AC3E}">
        <p14:creationId xmlns:p14="http://schemas.microsoft.com/office/powerpoint/2010/main" val="3986021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rtl="0" eaLnBrk="0" hangingPunct="0">
              <a:defRPr/>
            </a:lvl1pPr>
          </a:lstStyle>
          <a:p>
            <a:pPr>
              <a:defRPr/>
            </a:pPr>
            <a:fld id="{8B79D0D8-8CA0-43FA-8FE3-16003361C54A}"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rtl="0" eaLnBrk="0" hangingPunct="0">
              <a:defRPr/>
            </a:lvl1pPr>
          </a:lstStyle>
          <a:p>
            <a:pPr>
              <a:defRPr/>
            </a:pPr>
            <a:fld id="{36C3A886-816B-435C-BFC3-F14A1B044B31}" type="slidenum">
              <a:rPr lang="he-IL"/>
              <a:pPr>
                <a:defRPr/>
              </a:pPr>
              <a:t>‹#›</a:t>
            </a:fld>
            <a:endParaRPr lang="he-IL" dirty="0"/>
          </a:p>
        </p:txBody>
      </p:sp>
    </p:spTree>
    <p:extLst>
      <p:ext uri="{BB962C8B-B14F-4D97-AF65-F5344CB8AC3E}">
        <p14:creationId xmlns:p14="http://schemas.microsoft.com/office/powerpoint/2010/main" val="2772470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rtl="0" eaLnBrk="0" hangingPunct="0">
              <a:defRPr/>
            </a:lvl1pPr>
          </a:lstStyle>
          <a:p>
            <a:pPr>
              <a:defRPr/>
            </a:pPr>
            <a:fld id="{9E48DABC-EDA4-4C64-A06E-D365B30B2A9E}"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rtl="0" eaLnBrk="0" hangingPunct="0">
              <a:defRPr/>
            </a:lvl1pPr>
          </a:lstStyle>
          <a:p>
            <a:pPr>
              <a:defRPr/>
            </a:pPr>
            <a:fld id="{3262E69F-61D6-492E-86F2-3DA25B7F209B}" type="slidenum">
              <a:rPr lang="he-IL"/>
              <a:pPr>
                <a:defRPr/>
              </a:pPr>
              <a:t>‹#›</a:t>
            </a:fld>
            <a:endParaRPr lang="he-IL" dirty="0"/>
          </a:p>
        </p:txBody>
      </p:sp>
    </p:spTree>
    <p:extLst>
      <p:ext uri="{BB962C8B-B14F-4D97-AF65-F5344CB8AC3E}">
        <p14:creationId xmlns:p14="http://schemas.microsoft.com/office/powerpoint/2010/main" val="2141636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rtl="0" eaLnBrk="0" hangingPunct="0">
              <a:defRPr/>
            </a:lvl1pPr>
          </a:lstStyle>
          <a:p>
            <a:pPr>
              <a:defRPr/>
            </a:pPr>
            <a:fld id="{1C57CD82-6CD0-489F-AED5-B49672BB9A41}"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rtl="0" eaLnBrk="0" hangingPunct="0">
              <a:defRPr/>
            </a:lvl1pPr>
          </a:lstStyle>
          <a:p>
            <a:pPr>
              <a:defRPr/>
            </a:pPr>
            <a:fld id="{8C2BDFC5-51E1-43FF-80A4-EB5FA4F3B749}" type="slidenum">
              <a:rPr lang="he-IL"/>
              <a:pPr>
                <a:defRPr/>
              </a:pPr>
              <a:t>‹#›</a:t>
            </a:fld>
            <a:endParaRPr lang="he-IL" dirty="0"/>
          </a:p>
        </p:txBody>
      </p:sp>
    </p:spTree>
    <p:extLst>
      <p:ext uri="{BB962C8B-B14F-4D97-AF65-F5344CB8AC3E}">
        <p14:creationId xmlns:p14="http://schemas.microsoft.com/office/powerpoint/2010/main" val="278272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rtl="0" eaLnBrk="0" hangingPunct="0">
              <a:defRPr/>
            </a:lvl1pPr>
          </a:lstStyle>
          <a:p>
            <a:pPr>
              <a:defRPr/>
            </a:pPr>
            <a:fld id="{3DB524D2-3BDB-4758-AEAC-10EA4EF1FC7A}" type="datetimeFigureOut">
              <a:rPr lang="he-IL"/>
              <a:pPr>
                <a:defRPr/>
              </a:pPr>
              <a:t>ו'/אדר ב/תשפ"ב</a:t>
            </a:fld>
            <a:endParaRPr lang="he-IL" dirty="0"/>
          </a:p>
        </p:txBody>
      </p:sp>
      <p:sp>
        <p:nvSpPr>
          <p:cNvPr id="8"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rtl="0" eaLnBrk="0" hangingPunct="0">
              <a:defRPr/>
            </a:lvl1pPr>
          </a:lstStyle>
          <a:p>
            <a:pPr>
              <a:defRPr/>
            </a:pPr>
            <a:fld id="{5421689D-2524-4A4D-B88C-FDA86DB1C47C}" type="slidenum">
              <a:rPr lang="he-IL"/>
              <a:pPr>
                <a:defRPr/>
              </a:pPr>
              <a:t>‹#›</a:t>
            </a:fld>
            <a:endParaRPr lang="he-IL" dirty="0"/>
          </a:p>
        </p:txBody>
      </p:sp>
    </p:spTree>
    <p:extLst>
      <p:ext uri="{BB962C8B-B14F-4D97-AF65-F5344CB8AC3E}">
        <p14:creationId xmlns:p14="http://schemas.microsoft.com/office/powerpoint/2010/main" val="184786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1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1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C9D787B7-700F-49F2-A0DD-E834DDD452B0}" type="slidenum">
              <a:rPr lang="he-IL"/>
              <a:pPr>
                <a:defRPr/>
              </a:pPr>
              <a:t>‹#›</a:t>
            </a:fld>
            <a:endParaRPr lang="he-IL"/>
          </a:p>
        </p:txBody>
      </p:sp>
    </p:spTree>
    <p:extLst>
      <p:ext uri="{BB962C8B-B14F-4D97-AF65-F5344CB8AC3E}">
        <p14:creationId xmlns:p14="http://schemas.microsoft.com/office/powerpoint/2010/main" val="4207750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rtl="0" eaLnBrk="0" hangingPunct="0">
              <a:defRPr/>
            </a:lvl1pPr>
          </a:lstStyle>
          <a:p>
            <a:pPr>
              <a:defRPr/>
            </a:pPr>
            <a:fld id="{8FA4DF93-8363-45D3-AD58-D22D3D753CC6}" type="datetimeFigureOut">
              <a:rPr lang="he-IL"/>
              <a:pPr>
                <a:defRPr/>
              </a:pPr>
              <a:t>ו'/אדר ב/תשפ"ב</a:t>
            </a:fld>
            <a:endParaRPr lang="he-IL" dirty="0"/>
          </a:p>
        </p:txBody>
      </p:sp>
      <p:sp>
        <p:nvSpPr>
          <p:cNvPr id="4"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rtl="0" eaLnBrk="0" hangingPunct="0">
              <a:defRPr/>
            </a:lvl1pPr>
          </a:lstStyle>
          <a:p>
            <a:pPr>
              <a:defRPr/>
            </a:pPr>
            <a:fld id="{AADC550B-2F8C-49A4-BC4F-EF8277A7BA67}" type="slidenum">
              <a:rPr lang="he-IL"/>
              <a:pPr>
                <a:defRPr/>
              </a:pPr>
              <a:t>‹#›</a:t>
            </a:fld>
            <a:endParaRPr lang="he-IL" dirty="0"/>
          </a:p>
        </p:txBody>
      </p:sp>
    </p:spTree>
    <p:extLst>
      <p:ext uri="{BB962C8B-B14F-4D97-AF65-F5344CB8AC3E}">
        <p14:creationId xmlns:p14="http://schemas.microsoft.com/office/powerpoint/2010/main" val="3035752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rtl="0" eaLnBrk="0" hangingPunct="0">
              <a:defRPr/>
            </a:lvl1pPr>
          </a:lstStyle>
          <a:p>
            <a:pPr>
              <a:defRPr/>
            </a:pPr>
            <a:fld id="{3DB5997D-7C17-47D1-AC52-2DFE7527A519}" type="datetimeFigureOut">
              <a:rPr lang="he-IL"/>
              <a:pPr>
                <a:defRPr/>
              </a:pPr>
              <a:t>ו'/אדר ב/תשפ"ב</a:t>
            </a:fld>
            <a:endParaRPr lang="he-IL" dirty="0"/>
          </a:p>
        </p:txBody>
      </p:sp>
      <p:sp>
        <p:nvSpPr>
          <p:cNvPr id="3"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rtl="0" eaLnBrk="0" hangingPunct="0">
              <a:defRPr/>
            </a:lvl1pPr>
          </a:lstStyle>
          <a:p>
            <a:pPr>
              <a:defRPr/>
            </a:pPr>
            <a:fld id="{9E0DC83F-B7F3-4EE5-A23E-D0F12AB00C09}" type="slidenum">
              <a:rPr lang="he-IL"/>
              <a:pPr>
                <a:defRPr/>
              </a:pPr>
              <a:t>‹#›</a:t>
            </a:fld>
            <a:endParaRPr lang="he-IL" dirty="0"/>
          </a:p>
        </p:txBody>
      </p:sp>
    </p:spTree>
    <p:extLst>
      <p:ext uri="{BB962C8B-B14F-4D97-AF65-F5344CB8AC3E}">
        <p14:creationId xmlns:p14="http://schemas.microsoft.com/office/powerpoint/2010/main" val="2150427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rtl="0" eaLnBrk="0" hangingPunct="0">
              <a:defRPr/>
            </a:lvl1pPr>
          </a:lstStyle>
          <a:p>
            <a:pPr>
              <a:defRPr/>
            </a:pPr>
            <a:fld id="{434AAA59-9860-4EF9-A280-0B49A69237A6}"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rtl="0" eaLnBrk="0" hangingPunct="0">
              <a:defRPr/>
            </a:lvl1pPr>
          </a:lstStyle>
          <a:p>
            <a:pPr>
              <a:defRPr/>
            </a:pPr>
            <a:fld id="{0331B4D3-627E-46C6-980B-2D22C2DB6491}" type="slidenum">
              <a:rPr lang="he-IL"/>
              <a:pPr>
                <a:defRPr/>
              </a:pPr>
              <a:t>‹#›</a:t>
            </a:fld>
            <a:endParaRPr lang="he-IL" dirty="0"/>
          </a:p>
        </p:txBody>
      </p:sp>
    </p:spTree>
    <p:extLst>
      <p:ext uri="{BB962C8B-B14F-4D97-AF65-F5344CB8AC3E}">
        <p14:creationId xmlns:p14="http://schemas.microsoft.com/office/powerpoint/2010/main" val="2080512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rtl="0" eaLnBrk="0" hangingPunct="0">
              <a:defRPr/>
            </a:lvl1pPr>
          </a:lstStyle>
          <a:p>
            <a:pPr>
              <a:defRPr/>
            </a:pPr>
            <a:fld id="{CE3005E0-A61F-409B-A098-E132AAB8EC2B}" type="datetimeFigureOut">
              <a:rPr lang="he-IL"/>
              <a:pPr>
                <a:defRPr/>
              </a:pPr>
              <a:t>ו'/אדר ב/תשפ"ב</a:t>
            </a:fld>
            <a:endParaRPr lang="he-IL" dirty="0"/>
          </a:p>
        </p:txBody>
      </p:sp>
      <p:sp>
        <p:nvSpPr>
          <p:cNvPr id="6"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rtl="0" eaLnBrk="0" hangingPunct="0">
              <a:defRPr/>
            </a:lvl1pPr>
          </a:lstStyle>
          <a:p>
            <a:pPr>
              <a:defRPr/>
            </a:pPr>
            <a:fld id="{8F1A0880-0864-4FBB-BD8A-954A87079FAA}" type="slidenum">
              <a:rPr lang="he-IL"/>
              <a:pPr>
                <a:defRPr/>
              </a:pPr>
              <a:t>‹#›</a:t>
            </a:fld>
            <a:endParaRPr lang="he-IL" dirty="0"/>
          </a:p>
        </p:txBody>
      </p:sp>
    </p:spTree>
    <p:extLst>
      <p:ext uri="{BB962C8B-B14F-4D97-AF65-F5344CB8AC3E}">
        <p14:creationId xmlns:p14="http://schemas.microsoft.com/office/powerpoint/2010/main" val="3926631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rtl="0" eaLnBrk="0" hangingPunct="0">
              <a:defRPr/>
            </a:lvl1pPr>
          </a:lstStyle>
          <a:p>
            <a:pPr>
              <a:defRPr/>
            </a:pPr>
            <a:fld id="{3EC59F00-EAC7-4476-90F6-99DCDFA6DB99}"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rtl="0" eaLnBrk="0" hangingPunct="0">
              <a:defRPr/>
            </a:lvl1pPr>
          </a:lstStyle>
          <a:p>
            <a:pPr>
              <a:defRPr/>
            </a:pPr>
            <a:fld id="{1027F2F9-31A7-4A53-B70E-9BD03663BDB5}" type="slidenum">
              <a:rPr lang="he-IL"/>
              <a:pPr>
                <a:defRPr/>
              </a:pPr>
              <a:t>‹#›</a:t>
            </a:fld>
            <a:endParaRPr lang="he-IL" dirty="0"/>
          </a:p>
        </p:txBody>
      </p:sp>
    </p:spTree>
    <p:extLst>
      <p:ext uri="{BB962C8B-B14F-4D97-AF65-F5344CB8AC3E}">
        <p14:creationId xmlns:p14="http://schemas.microsoft.com/office/powerpoint/2010/main" val="1759267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rtl="0" eaLnBrk="0" hangingPunct="0">
              <a:defRPr/>
            </a:lvl1pPr>
          </a:lstStyle>
          <a:p>
            <a:pPr>
              <a:defRPr/>
            </a:pPr>
            <a:fld id="{9A65BDF6-2F0B-49C1-9285-FCF564581483}" type="datetimeFigureOut">
              <a:rPr lang="he-IL"/>
              <a:pPr>
                <a:defRPr/>
              </a:pPr>
              <a:t>ו'/אדר ב/תשפ"ב</a:t>
            </a:fld>
            <a:endParaRPr lang="he-IL" dirty="0"/>
          </a:p>
        </p:txBody>
      </p:sp>
      <p:sp>
        <p:nvSpPr>
          <p:cNvPr id="5" name="מציין מיקום של כותרת תחתונה 4"/>
          <p:cNvSpPr>
            <a:spLocks noGrp="1"/>
          </p:cNvSpPr>
          <p:nvPr>
            <p:ph type="ftr" sz="quarter" idx="11"/>
          </p:nvPr>
        </p:nvSpPr>
        <p:spPr/>
        <p:txBody>
          <a:bodyPr/>
          <a:lstStyle>
            <a:lvl1pPr rtl="0" eaLnBrk="0" hangingPunc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rtl="0" eaLnBrk="0" hangingPunct="0">
              <a:defRPr/>
            </a:lvl1pPr>
          </a:lstStyle>
          <a:p>
            <a:pPr>
              <a:defRPr/>
            </a:pPr>
            <a:fld id="{B1DF98A1-4D2A-455A-93C5-F4C0153F3726}" type="slidenum">
              <a:rPr lang="he-IL"/>
              <a:pPr>
                <a:defRPr/>
              </a:pPr>
              <a:t>‹#›</a:t>
            </a:fld>
            <a:endParaRPr lang="he-IL" dirty="0"/>
          </a:p>
        </p:txBody>
      </p:sp>
    </p:spTree>
    <p:extLst>
      <p:ext uri="{BB962C8B-B14F-4D97-AF65-F5344CB8AC3E}">
        <p14:creationId xmlns:p14="http://schemas.microsoft.com/office/powerpoint/2010/main" val="12592780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779"/>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605B94C1-4DB2-49F9-A3BC-6A643EFD8F1A}"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C3341968-5BC2-400C-B9A2-570B3E63B709}"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2022448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B9E7B38A-58C8-45A0-A5CD-55447DFEFBC8}"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496CA902-A870-40B5-977D-0B4D3DC5F536}"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3516783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7254"/>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3BA387A-EE57-4ADE-AA47-86CB462DC07D}"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5AEA71B7-D4CE-40A3-A548-28A0B5978AB9}"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199338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852AC7DB-788B-46E2-AB6B-BA56D9484034}"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29F9C04D-8DCB-482D-90AE-85F2343B3189}"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3761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2C199B1C-43D1-4220-A951-A5185FFC80C4}" type="slidenum">
              <a:rPr lang="he-IL"/>
              <a:pPr>
                <a:defRPr/>
              </a:pPr>
              <a:t>‹#›</a:t>
            </a:fld>
            <a:endParaRPr lang="he-IL"/>
          </a:p>
        </p:txBody>
      </p:sp>
    </p:spTree>
    <p:extLst>
      <p:ext uri="{BB962C8B-B14F-4D97-AF65-F5344CB8AC3E}">
        <p14:creationId xmlns:p14="http://schemas.microsoft.com/office/powerpoint/2010/main" val="2170016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20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20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5EC89B67-E32C-4458-BD08-6808B797C192}"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9" name="מציין מיקום של מספר שקופית 5"/>
          <p:cNvSpPr>
            <a:spLocks noGrp="1"/>
          </p:cNvSpPr>
          <p:nvPr>
            <p:ph type="sldNum" sz="quarter" idx="12"/>
          </p:nvPr>
        </p:nvSpPr>
        <p:spPr/>
        <p:txBody>
          <a:bodyPr/>
          <a:lstStyle>
            <a:lvl1pPr>
              <a:defRPr/>
            </a:lvl1pPr>
          </a:lstStyle>
          <a:p>
            <a:pPr>
              <a:defRPr/>
            </a:pPr>
            <a:fld id="{BFA6D3DD-8643-4557-900E-F1EFC24A7343}"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6654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E901361B-E7E9-41CB-9F47-0530AAE9B710}"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5" name="מציין מיקום של מספר שקופית 5"/>
          <p:cNvSpPr>
            <a:spLocks noGrp="1"/>
          </p:cNvSpPr>
          <p:nvPr>
            <p:ph type="sldNum" sz="quarter" idx="12"/>
          </p:nvPr>
        </p:nvSpPr>
        <p:spPr/>
        <p:txBody>
          <a:bodyPr/>
          <a:lstStyle>
            <a:lvl1pPr>
              <a:defRPr/>
            </a:lvl1pPr>
          </a:lstStyle>
          <a:p>
            <a:pPr>
              <a:defRPr/>
            </a:pPr>
            <a:fld id="{A6BAD9D3-79AC-48D5-B043-DD518DA8F0AE}"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908656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2CA58618-0E6D-49DB-A9F1-926C75619680}"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4" name="מציין מיקום של מספר שקופית 5"/>
          <p:cNvSpPr>
            <a:spLocks noGrp="1"/>
          </p:cNvSpPr>
          <p:nvPr>
            <p:ph type="sldNum" sz="quarter" idx="12"/>
          </p:nvPr>
        </p:nvSpPr>
        <p:spPr/>
        <p:txBody>
          <a:bodyPr/>
          <a:lstStyle>
            <a:lvl1pPr>
              <a:defRPr/>
            </a:lvl1pPr>
          </a:lstStyle>
          <a:p>
            <a:pPr>
              <a:defRPr/>
            </a:pPr>
            <a:fld id="{87D7FA5A-BD62-4B9C-A8AE-67ECA51CB763}"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2794172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2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B906505-F507-4ED6-BCA7-032A0DD9DA52}"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4A9DC530-F079-473E-BFE6-6211043488E7}"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22959700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35D8F56-1FE7-42A2-94A8-1B992DEFCEB9}"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46388231-0A3F-4271-A549-8FFE111FF7E0}"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40978631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2E9979F0-11F4-4A5A-B733-D58E0F54794B}"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6FA554F8-AEC9-44C4-B2FB-6FBBDD2FB261}"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1767168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847"/>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847"/>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816541C-2A64-444C-B94E-4D1134E1FE1D}" type="datetimeFigureOut">
              <a:rPr lang="he-IL">
                <a:solidFill>
                  <a:prstClr val="black">
                    <a:tint val="75000"/>
                  </a:prstClr>
                </a:solidFill>
              </a:rPr>
              <a:pPr>
                <a:def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69194E35-FE5B-4C68-B753-58A53425E2B8}"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4100866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5" name="מציין מיקום של כותרת תחתונה 4"/>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6" name="מציין מיקום של מספר שקופית 5"/>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2611302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5" name="מציין מיקום של כותרת תחתונה 4"/>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6" name="מציין מיקום של מספר שקופית 5"/>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1436380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41"/>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5" name="מציין מיקום של כותרת תחתונה 4"/>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6" name="מציין מיקום של מספר שקופית 5"/>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423373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6E9E61A2-FBE3-454C-876A-EC9C8441FDD4}" type="slidenum">
              <a:rPr lang="he-IL"/>
              <a:pPr>
                <a:defRPr/>
              </a:pPr>
              <a:t>‹#›</a:t>
            </a:fld>
            <a:endParaRPr lang="he-IL"/>
          </a:p>
        </p:txBody>
      </p:sp>
    </p:spTree>
    <p:extLst>
      <p:ext uri="{BB962C8B-B14F-4D97-AF65-F5344CB8AC3E}">
        <p14:creationId xmlns:p14="http://schemas.microsoft.com/office/powerpoint/2010/main" val="3504991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6" name="מציין מיקום של כותרת תחתונה 5"/>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7" name="מציין מיקום של מספר שקופית 6"/>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974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8"/>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29151" y="2505075"/>
            <a:ext cx="3887391"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8" name="מציין מיקום של כותרת תחתונה 7"/>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9" name="מציין מיקום של מספר שקופית 8"/>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3492581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4" name="מציין מיקום של כותרת תחתונה 3"/>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5" name="מציין מיקום של מספר שקופית 4"/>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12226076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3" name="מציין מיקום של כותרת תחתונה 2"/>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4" name="מציין מיקום של מספר שקופית 3"/>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2158933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6" name="מציין מיקום של כותרת תחתונה 5"/>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7" name="מציין מיקום של מספר שקופית 6"/>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30478767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6" name="מציין מיקום של כותרת תחתונה 5"/>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7" name="מציין מיקום של מספר שקופית 6"/>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3960173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5" name="מציין מיקום של כותרת תחתונה 4"/>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6" name="מציין מיקום של מספר שקופית 5"/>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1462700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6"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1" y="365125"/>
            <a:ext cx="5800725"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fontAlgn="base">
              <a:spcBef>
                <a:spcPct val="0"/>
              </a:spcBef>
              <a:spcAft>
                <a:spcPct val="0"/>
              </a:spcAft>
            </a:pPr>
            <a:fld id="{6565C6F0-77A1-4FC7-AD33-404D7D0772A9}" type="datetimeFigureOut">
              <a:rPr lang="he-IL" smtClean="0">
                <a:solidFill>
                  <a:prstClr val="black">
                    <a:tint val="75000"/>
                  </a:prstClr>
                </a:solidFill>
                <a:latin typeface="Arial" pitchFamily="34" charset="0"/>
              </a:rPr>
              <a:pPr fontAlgn="base">
                <a:spcBef>
                  <a:spcPct val="0"/>
                </a:spcBef>
                <a:spcAft>
                  <a:spcPct val="0"/>
                </a:spcAft>
              </a:pPr>
              <a:t>ו'/אדר ב/תשפ"ב</a:t>
            </a:fld>
            <a:endParaRPr lang="he-IL">
              <a:solidFill>
                <a:prstClr val="black">
                  <a:tint val="75000"/>
                </a:prstClr>
              </a:solidFill>
              <a:latin typeface="Arial" pitchFamily="34" charset="0"/>
            </a:endParaRPr>
          </a:p>
        </p:txBody>
      </p:sp>
      <p:sp>
        <p:nvSpPr>
          <p:cNvPr id="5" name="מציין מיקום של כותרת תחתונה 4"/>
          <p:cNvSpPr>
            <a:spLocks noGrp="1"/>
          </p:cNvSpPr>
          <p:nvPr>
            <p:ph type="ftr" sz="quarter" idx="11"/>
          </p:nvPr>
        </p:nvSpPr>
        <p:spPr/>
        <p:txBody>
          <a:bodyPr/>
          <a:lstStyle/>
          <a:p>
            <a:pPr fontAlgn="base">
              <a:spcBef>
                <a:spcPct val="0"/>
              </a:spcBef>
              <a:spcAft>
                <a:spcPct val="0"/>
              </a:spcAft>
            </a:pPr>
            <a:endParaRPr lang="he-IL">
              <a:solidFill>
                <a:prstClr val="black">
                  <a:tint val="75000"/>
                </a:prstClr>
              </a:solidFill>
              <a:latin typeface="Arial" pitchFamily="34" charset="0"/>
            </a:endParaRPr>
          </a:p>
        </p:txBody>
      </p:sp>
      <p:sp>
        <p:nvSpPr>
          <p:cNvPr id="6" name="מציין מיקום של מספר שקופית 5"/>
          <p:cNvSpPr>
            <a:spLocks noGrp="1"/>
          </p:cNvSpPr>
          <p:nvPr>
            <p:ph type="sldNum" sz="quarter" idx="12"/>
          </p:nvPr>
        </p:nvSpPr>
        <p:spPr/>
        <p:txBody>
          <a:bodyPr/>
          <a:lstStyle/>
          <a:p>
            <a:pPr fontAlgn="base">
              <a:spcBef>
                <a:spcPct val="0"/>
              </a:spcBef>
              <a:spcAft>
                <a:spcPct val="0"/>
              </a:spcAft>
            </a:pPr>
            <a:fld id="{964CA4DB-9FE6-4C7C-B58F-4373A25C13B8}" type="slidenum">
              <a:rPr lang="he-IL" smtClean="0">
                <a:solidFill>
                  <a:prstClr val="black">
                    <a:tint val="75000"/>
                  </a:prstClr>
                </a:solidFill>
                <a:latin typeface="Arial" pitchFamily="34" charset="0"/>
              </a:rPr>
              <a:pPr fontAlgn="base">
                <a:spcBef>
                  <a:spcPct val="0"/>
                </a:spcBef>
                <a:spcAft>
                  <a:spcPct val="0"/>
                </a:spcAft>
              </a:pPr>
              <a:t>‹#›</a:t>
            </a:fld>
            <a:endParaRPr lang="he-IL">
              <a:solidFill>
                <a:prstClr val="black">
                  <a:tint val="75000"/>
                </a:prstClr>
              </a:solidFill>
              <a:latin typeface="Arial" pitchFamily="34" charset="0"/>
            </a:endParaRPr>
          </a:p>
        </p:txBody>
      </p:sp>
    </p:spTree>
    <p:extLst>
      <p:ext uri="{BB962C8B-B14F-4D97-AF65-F5344CB8AC3E}">
        <p14:creationId xmlns:p14="http://schemas.microsoft.com/office/powerpoint/2010/main" val="2136209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202490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ציין מיקום טקסט 19">
            <a:extLst>
              <a:ext uri="{FF2B5EF4-FFF2-40B4-BE49-F238E27FC236}">
                <a16:creationId xmlns:a16="http://schemas.microsoft.com/office/drawing/2014/main" xmlns="" id="{274B612F-1467-437E-8511-3C8B9056C8BC}"/>
              </a:ext>
            </a:extLst>
          </p:cNvPr>
          <p:cNvSpPr>
            <a:spLocks noGrp="1"/>
          </p:cNvSpPr>
          <p:nvPr>
            <p:ph type="body" sz="quarter" idx="10"/>
          </p:nvPr>
        </p:nvSpPr>
        <p:spPr>
          <a:xfrm>
            <a:off x="342900" y="303213"/>
            <a:ext cx="8421151" cy="749300"/>
          </a:xfrm>
          <a:prstGeom prst="rect">
            <a:avLst/>
          </a:prstGeom>
        </p:spPr>
        <p:txBody>
          <a:bodyPr anchor="ctr"/>
          <a:lstStyle>
            <a:lvl1pPr marL="0" indent="0" algn="r">
              <a:buNone/>
              <a:defRPr sz="3000">
                <a:solidFill>
                  <a:schemeClr val="tx1">
                    <a:lumMod val="85000"/>
                    <a:lumOff val="15000"/>
                  </a:schemeClr>
                </a:solidFill>
                <a:latin typeface="Assistant ExtraBold" panose="00000900000000000000" pitchFamily="2" charset="-79"/>
                <a:cs typeface="Assistant ExtraBold" panose="00000900000000000000" pitchFamily="2" charset="-79"/>
              </a:defRPr>
            </a:lvl1pPr>
          </a:lstStyle>
          <a:p>
            <a:pPr lvl="0"/>
            <a:endParaRPr lang="en-US" dirty="0"/>
          </a:p>
        </p:txBody>
      </p:sp>
    </p:spTree>
    <p:extLst>
      <p:ext uri="{BB962C8B-B14F-4D97-AF65-F5344CB8AC3E}">
        <p14:creationId xmlns:p14="http://schemas.microsoft.com/office/powerpoint/2010/main" val="109535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23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3C16FAE5-E8A8-4587-AB58-FC4AD4CDAFB9}" type="slidenum">
              <a:rPr lang="he-IL"/>
              <a:pPr>
                <a:defRPr/>
              </a:pPr>
              <a:t>‹#›</a:t>
            </a:fld>
            <a:endParaRPr lang="he-IL"/>
          </a:p>
        </p:txBody>
      </p:sp>
    </p:spTree>
    <p:extLst>
      <p:ext uri="{BB962C8B-B14F-4D97-AF65-F5344CB8AC3E}">
        <p14:creationId xmlns:p14="http://schemas.microsoft.com/office/powerpoint/2010/main" val="3618721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a:prstGeom prst="rect">
            <a:avLst/>
          </a:prstGeo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797290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126643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8" name="מציין מיקום של כותרת תחתונה 7"/>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9" name="מציין מיקום של מספר שקופית 8"/>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478233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4" name="מציין מיקום של כותרת תחתונה 3"/>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5" name="מציין מיקום של מספר שקופית 4"/>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813536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3" name="מציין מיקום של כותרת תחתונה 2"/>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4" name="מציין מיקום של מספר שקופית 3"/>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749288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897160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7507640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1825625"/>
            <a:ext cx="7886700" cy="43513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879308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7748149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66041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D9ACBB27-96D7-47E8-A1DB-EEDB927BE09E}" type="datetime8">
              <a:rPr lang="he-IL"/>
              <a:pPr>
                <a:defRPr/>
              </a:pPr>
              <a:t>09 מרץ 22</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BED32412-F558-45AC-98E9-D56973A7E968}" type="slidenum">
              <a:rPr lang="he-IL"/>
              <a:pPr>
                <a:defRPr/>
              </a:pPr>
              <a:t>‹#›</a:t>
            </a:fld>
            <a:endParaRPr lang="he-IL"/>
          </a:p>
        </p:txBody>
      </p:sp>
    </p:spTree>
    <p:extLst>
      <p:ext uri="{BB962C8B-B14F-4D97-AF65-F5344CB8AC3E}">
        <p14:creationId xmlns:p14="http://schemas.microsoft.com/office/powerpoint/2010/main" val="1301942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ציין מיקום טקסט 19">
            <a:extLst>
              <a:ext uri="{FF2B5EF4-FFF2-40B4-BE49-F238E27FC236}">
                <a16:creationId xmlns:a16="http://schemas.microsoft.com/office/drawing/2014/main" xmlns="" id="{274B612F-1467-437E-8511-3C8B9056C8BC}"/>
              </a:ext>
            </a:extLst>
          </p:cNvPr>
          <p:cNvSpPr>
            <a:spLocks noGrp="1"/>
          </p:cNvSpPr>
          <p:nvPr>
            <p:ph type="body" sz="quarter" idx="10"/>
          </p:nvPr>
        </p:nvSpPr>
        <p:spPr>
          <a:xfrm>
            <a:off x="342900" y="303213"/>
            <a:ext cx="8421151" cy="749300"/>
          </a:xfrm>
          <a:prstGeom prst="rect">
            <a:avLst/>
          </a:prstGeom>
        </p:spPr>
        <p:txBody>
          <a:bodyPr anchor="ctr"/>
          <a:lstStyle>
            <a:lvl1pPr marL="0" indent="0" algn="r">
              <a:buNone/>
              <a:defRPr sz="3000">
                <a:solidFill>
                  <a:schemeClr val="tx1">
                    <a:lumMod val="85000"/>
                    <a:lumOff val="15000"/>
                  </a:schemeClr>
                </a:solidFill>
                <a:latin typeface="Assistant ExtraBold" panose="00000900000000000000" pitchFamily="2" charset="-79"/>
                <a:cs typeface="Assistant ExtraBold" panose="00000900000000000000" pitchFamily="2" charset="-79"/>
              </a:defRPr>
            </a:lvl1pPr>
          </a:lstStyle>
          <a:p>
            <a:pPr lvl="0"/>
            <a:endParaRPr lang="en-US" dirty="0"/>
          </a:p>
        </p:txBody>
      </p:sp>
    </p:spTree>
    <p:extLst>
      <p:ext uri="{BB962C8B-B14F-4D97-AF65-F5344CB8AC3E}">
        <p14:creationId xmlns:p14="http://schemas.microsoft.com/office/powerpoint/2010/main" val="41223748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a:prstGeom prst="rect">
            <a:avLst/>
          </a:prstGeo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1024706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402647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8" name="מציין מיקום של כותרת תחתונה 7"/>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9" name="מציין מיקום של מספר שקופית 8"/>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12773386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4" name="מציין מיקום של כותרת תחתונה 3"/>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5" name="מציין מיקום של מספר שקופית 4"/>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938083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3" name="מציין מיקום של כותרת תחתונה 2"/>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4" name="מציין מיקום של מספר שקופית 3"/>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95975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9946879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a:prstGeom prst="rect">
            <a:avLst/>
          </a:prstGeo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6" name="מציין מיקום של כותרת תחתונה 5"/>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7" name="מציין מיקום של מספר שקופית 6"/>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153487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886700" cy="1325563"/>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1825625"/>
            <a:ext cx="7886700" cy="43513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22373872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a:prstGeom prst="rect">
            <a:avLst/>
          </a:prstGeo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6565C6F0-77A1-4FC7-AD33-404D7D0772A9}" type="datetimeFigureOut">
              <a:rPr lang="he-IL" smtClean="0">
                <a:solidFill>
                  <a:prstClr val="black"/>
                </a:solidFill>
                <a:latin typeface="Assistant"/>
              </a:rPr>
              <a:pPr fontAlgn="auto">
                <a:spcBef>
                  <a:spcPts val="0"/>
                </a:spcBef>
                <a:spcAft>
                  <a:spcPts val="0"/>
                </a:spcAft>
              </a:pPr>
              <a:t>ו'/אדר ב/תשפ"ב</a:t>
            </a:fld>
            <a:endParaRPr lang="he-IL" dirty="0">
              <a:solidFill>
                <a:prstClr val="black"/>
              </a:solidFill>
              <a:latin typeface="Assistant"/>
            </a:endParaRPr>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endParaRPr lang="he-IL" dirty="0">
              <a:solidFill>
                <a:prstClr val="black"/>
              </a:solidFill>
              <a:latin typeface="Assistant"/>
            </a:endParaRPr>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lvl1pPr>
              <a:defRPr>
                <a:cs typeface="Assistant" panose="00000500000000000000" pitchFamily="2" charset="-79"/>
              </a:defRPr>
            </a:lvl1pPr>
          </a:lstStyle>
          <a:p>
            <a:pPr fontAlgn="auto">
              <a:spcBef>
                <a:spcPts val="0"/>
              </a:spcBef>
              <a:spcAft>
                <a:spcPts val="0"/>
              </a:spcAft>
            </a:pPr>
            <a:fld id="{964CA4DB-9FE6-4C7C-B58F-4373A25C13B8}" type="slidenum">
              <a:rPr lang="he-IL" smtClean="0">
                <a:solidFill>
                  <a:prstClr val="black"/>
                </a:solidFill>
                <a:latin typeface="Assistant"/>
              </a:rPr>
              <a:pPr fontAlgn="auto">
                <a:spcBef>
                  <a:spcPts val="0"/>
                </a:spcBef>
                <a:spcAft>
                  <a:spcPts val="0"/>
                </a:spcAft>
              </a:pPr>
              <a:t>‹#›</a:t>
            </a:fld>
            <a:endParaRPr lang="he-IL" dirty="0">
              <a:solidFill>
                <a:prstClr val="black"/>
              </a:solidFill>
              <a:latin typeface="Assistant"/>
            </a:endParaRPr>
          </a:p>
        </p:txBody>
      </p:sp>
    </p:spTree>
    <p:extLst>
      <p:ext uri="{BB962C8B-B14F-4D97-AF65-F5344CB8AC3E}">
        <p14:creationId xmlns:p14="http://schemas.microsoft.com/office/powerpoint/2010/main" val="385603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4099" name="מציין מיקום טקסט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6553200" y="6356562"/>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9ACBB27-96D7-47E8-A1DB-EEDB927BE09E}" type="datetime8">
              <a:rPr lang="he-IL"/>
              <a:pPr>
                <a:defRPr/>
              </a:pPr>
              <a:t>09 מרץ 22</a:t>
            </a:fld>
            <a:endParaRPr lang="he-IL"/>
          </a:p>
        </p:txBody>
      </p:sp>
      <p:sp>
        <p:nvSpPr>
          <p:cNvPr id="5" name="מציין מיקום של כותרת תחתונה 4"/>
          <p:cNvSpPr>
            <a:spLocks noGrp="1"/>
          </p:cNvSpPr>
          <p:nvPr>
            <p:ph type="ftr" sz="quarter" idx="3"/>
          </p:nvPr>
        </p:nvSpPr>
        <p:spPr>
          <a:xfrm>
            <a:off x="3124200" y="6356562"/>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562"/>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mn-lt"/>
                <a:cs typeface="+mn-cs"/>
              </a:defRPr>
            </a:lvl1pPr>
          </a:lstStyle>
          <a:p>
            <a:pPr>
              <a:defRPr/>
            </a:pPr>
            <a:fld id="{4F7436C9-F5D2-461B-B718-107A8233726A}"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מציין מיקום טקסט 19">
            <a:extLst>
              <a:ext uri="{FF2B5EF4-FFF2-40B4-BE49-F238E27FC236}">
                <a16:creationId xmlns:a16="http://schemas.microsoft.com/office/drawing/2014/main" xmlns="" id="{ADE31280-80B7-45A8-8951-CB2B18519440}"/>
              </a:ext>
            </a:extLst>
          </p:cNvPr>
          <p:cNvSpPr txBox="1">
            <a:spLocks/>
          </p:cNvSpPr>
          <p:nvPr userDrawn="1"/>
        </p:nvSpPr>
        <p:spPr>
          <a:xfrm>
            <a:off x="342900" y="303213"/>
            <a:ext cx="8458200" cy="749300"/>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0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000" dirty="0">
              <a:solidFill>
                <a:prstClr val="black">
                  <a:lumMod val="85000"/>
                  <a:lumOff val="15000"/>
                </a:prstClr>
              </a:solidFill>
              <a:latin typeface="Assistant ExtraBold" panose="00000900000000000000" pitchFamily="2" charset="-79"/>
              <a:cs typeface="Assistant ExtraBold" panose="00000900000000000000" pitchFamily="2" charset="-79"/>
            </a:endParaRPr>
          </a:p>
        </p:txBody>
      </p:sp>
      <p:pic>
        <p:nvPicPr>
          <p:cNvPr id="14" name="תמונה 13">
            <a:extLst>
              <a:ext uri="{FF2B5EF4-FFF2-40B4-BE49-F238E27FC236}">
                <a16:creationId xmlns:a16="http://schemas.microsoft.com/office/drawing/2014/main" xmlns="" id="{EC60B2CC-E78F-4A0B-BBBD-B1F09C529C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94" y="5745081"/>
            <a:ext cx="828258" cy="922429"/>
          </a:xfrm>
          <a:prstGeom prst="rect">
            <a:avLst/>
          </a:prstGeom>
        </p:spPr>
      </p:pic>
      <p:sp>
        <p:nvSpPr>
          <p:cNvPr id="10" name="אליפסה 9">
            <a:extLst>
              <a:ext uri="{FF2B5EF4-FFF2-40B4-BE49-F238E27FC236}">
                <a16:creationId xmlns:a16="http://schemas.microsoft.com/office/drawing/2014/main" xmlns="" id="{4EB19B9B-6A77-4515-A3B4-A90D0C8D76B4}"/>
              </a:ext>
            </a:extLst>
          </p:cNvPr>
          <p:cNvSpPr/>
          <p:nvPr userDrawn="1"/>
        </p:nvSpPr>
        <p:spPr>
          <a:xfrm>
            <a:off x="1120535" y="6463126"/>
            <a:ext cx="194312" cy="2590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מציין מיקום של מספר שקופית 5">
            <a:extLst>
              <a:ext uri="{FF2B5EF4-FFF2-40B4-BE49-F238E27FC236}">
                <a16:creationId xmlns:a16="http://schemas.microsoft.com/office/drawing/2014/main" xmlns="" id="{34430ECE-C433-4F2B-B5A6-D55B2DD2F97E}"/>
              </a:ext>
            </a:extLst>
          </p:cNvPr>
          <p:cNvSpPr txBox="1">
            <a:spLocks/>
          </p:cNvSpPr>
          <p:nvPr userDrawn="1"/>
        </p:nvSpPr>
        <p:spPr>
          <a:xfrm>
            <a:off x="1019941" y="6480300"/>
            <a:ext cx="385730" cy="24271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15" name="מחבר ישר 14">
            <a:extLst>
              <a:ext uri="{FF2B5EF4-FFF2-40B4-BE49-F238E27FC236}">
                <a16:creationId xmlns:a16="http://schemas.microsoft.com/office/drawing/2014/main" xmlns="" id="{EFF83920-F8C1-4FBF-BB9F-DB98850714DE}"/>
              </a:ext>
            </a:extLst>
          </p:cNvPr>
          <p:cNvCxnSpPr>
            <a:cxnSpLocks/>
          </p:cNvCxnSpPr>
          <p:nvPr userDrawn="1"/>
        </p:nvCxnSpPr>
        <p:spPr>
          <a:xfrm>
            <a:off x="1" y="6721475"/>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89156"/>
      </p:ext>
    </p:extLst>
  </p:cSld>
  <p:clrMap bg1="lt1" tx1="dk1" bg2="lt2" tx2="dk2" accent1="accent1" accent2="accent2" accent3="accent3" accent4="accent4" accent5="accent5" accent6="accent6" hlink="hlink" folHlink="folHlink"/>
  <p:sldLayoutIdLst>
    <p:sldLayoutId id="2147486214" r:id="rId1"/>
    <p:sldLayoutId id="2147486215" r:id="rId2"/>
    <p:sldLayoutId id="2147486216" r:id="rId3"/>
    <p:sldLayoutId id="2147486217" r:id="rId4"/>
    <p:sldLayoutId id="2147486218" r:id="rId5"/>
    <p:sldLayoutId id="2147486219" r:id="rId6"/>
    <p:sldLayoutId id="2147486220" r:id="rId7"/>
    <p:sldLayoutId id="2147486221" r:id="rId8"/>
    <p:sldLayoutId id="2147486222" r:id="rId9"/>
    <p:sldLayoutId id="2147486223" r:id="rId10"/>
    <p:sldLayoutId id="2147486224"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ssistant" panose="00000500000000000000" pitchFamily="2" charset="-79"/>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ssistant" panose="00000500000000000000" pitchFamily="2" charset="-79"/>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מציין מיקום טקסט 19">
            <a:extLst>
              <a:ext uri="{FF2B5EF4-FFF2-40B4-BE49-F238E27FC236}">
                <a16:creationId xmlns:a16="http://schemas.microsoft.com/office/drawing/2014/main" xmlns="" id="{ADE31280-80B7-45A8-8951-CB2B18519440}"/>
              </a:ext>
            </a:extLst>
          </p:cNvPr>
          <p:cNvSpPr txBox="1">
            <a:spLocks/>
          </p:cNvSpPr>
          <p:nvPr userDrawn="1"/>
        </p:nvSpPr>
        <p:spPr>
          <a:xfrm>
            <a:off x="342900" y="303213"/>
            <a:ext cx="8458200" cy="749300"/>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0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000" dirty="0">
              <a:solidFill>
                <a:prstClr val="black">
                  <a:lumMod val="85000"/>
                  <a:lumOff val="15000"/>
                </a:prstClr>
              </a:solidFill>
              <a:latin typeface="Assistant ExtraBold" panose="00000900000000000000" pitchFamily="2" charset="-79"/>
              <a:cs typeface="Assistant ExtraBold" panose="00000900000000000000" pitchFamily="2" charset="-79"/>
            </a:endParaRPr>
          </a:p>
        </p:txBody>
      </p:sp>
      <p:pic>
        <p:nvPicPr>
          <p:cNvPr id="14" name="תמונה 13">
            <a:extLst>
              <a:ext uri="{FF2B5EF4-FFF2-40B4-BE49-F238E27FC236}">
                <a16:creationId xmlns:a16="http://schemas.microsoft.com/office/drawing/2014/main" xmlns="" id="{EC60B2CC-E78F-4A0B-BBBD-B1F09C529C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94" y="5745081"/>
            <a:ext cx="828258" cy="922429"/>
          </a:xfrm>
          <a:prstGeom prst="rect">
            <a:avLst/>
          </a:prstGeom>
        </p:spPr>
      </p:pic>
      <p:sp>
        <p:nvSpPr>
          <p:cNvPr id="10" name="אליפסה 9">
            <a:extLst>
              <a:ext uri="{FF2B5EF4-FFF2-40B4-BE49-F238E27FC236}">
                <a16:creationId xmlns:a16="http://schemas.microsoft.com/office/drawing/2014/main" xmlns="" id="{4EB19B9B-6A77-4515-A3B4-A90D0C8D76B4}"/>
              </a:ext>
            </a:extLst>
          </p:cNvPr>
          <p:cNvSpPr/>
          <p:nvPr userDrawn="1"/>
        </p:nvSpPr>
        <p:spPr>
          <a:xfrm>
            <a:off x="1120535" y="6463126"/>
            <a:ext cx="194312" cy="2590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מציין מיקום של מספר שקופית 5">
            <a:extLst>
              <a:ext uri="{FF2B5EF4-FFF2-40B4-BE49-F238E27FC236}">
                <a16:creationId xmlns:a16="http://schemas.microsoft.com/office/drawing/2014/main" xmlns="" id="{34430ECE-C433-4F2B-B5A6-D55B2DD2F97E}"/>
              </a:ext>
            </a:extLst>
          </p:cNvPr>
          <p:cNvSpPr txBox="1">
            <a:spLocks/>
          </p:cNvSpPr>
          <p:nvPr userDrawn="1"/>
        </p:nvSpPr>
        <p:spPr>
          <a:xfrm>
            <a:off x="1019941" y="6480300"/>
            <a:ext cx="385730" cy="24271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15" name="מחבר ישר 14">
            <a:extLst>
              <a:ext uri="{FF2B5EF4-FFF2-40B4-BE49-F238E27FC236}">
                <a16:creationId xmlns:a16="http://schemas.microsoft.com/office/drawing/2014/main" xmlns="" id="{EFF83920-F8C1-4FBF-BB9F-DB98850714DE}"/>
              </a:ext>
            </a:extLst>
          </p:cNvPr>
          <p:cNvCxnSpPr>
            <a:cxnSpLocks/>
          </p:cNvCxnSpPr>
          <p:nvPr userDrawn="1"/>
        </p:nvCxnSpPr>
        <p:spPr>
          <a:xfrm>
            <a:off x="1" y="6721475"/>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452332"/>
      </p:ext>
    </p:extLst>
  </p:cSld>
  <p:clrMap bg1="lt1" tx1="dk1" bg2="lt2" tx2="dk2" accent1="accent1" accent2="accent2" accent3="accent3" accent4="accent4" accent5="accent5" accent6="accent6" hlink="hlink" folHlink="folHlink"/>
  <p:sldLayoutIdLst>
    <p:sldLayoutId id="2147486238" r:id="rId1"/>
    <p:sldLayoutId id="2147486239" r:id="rId2"/>
    <p:sldLayoutId id="2147486240" r:id="rId3"/>
    <p:sldLayoutId id="2147486241" r:id="rId4"/>
    <p:sldLayoutId id="2147486242" r:id="rId5"/>
    <p:sldLayoutId id="2147486243" r:id="rId6"/>
    <p:sldLayoutId id="2147486244" r:id="rId7"/>
    <p:sldLayoutId id="2147486245" r:id="rId8"/>
    <p:sldLayoutId id="2147486246" r:id="rId9"/>
    <p:sldLayoutId id="2147486247" r:id="rId10"/>
    <p:sldLayoutId id="2147486248"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ssistant" panose="00000500000000000000" pitchFamily="2" charset="-79"/>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ssistant" panose="00000500000000000000" pitchFamily="2" charset="-79"/>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מציין מיקום טקסט 19">
            <a:extLst>
              <a:ext uri="{FF2B5EF4-FFF2-40B4-BE49-F238E27FC236}">
                <a16:creationId xmlns:a16="http://schemas.microsoft.com/office/drawing/2014/main" xmlns="" id="{ADE31280-80B7-45A8-8951-CB2B18519440}"/>
              </a:ext>
            </a:extLst>
          </p:cNvPr>
          <p:cNvSpPr txBox="1">
            <a:spLocks/>
          </p:cNvSpPr>
          <p:nvPr userDrawn="1"/>
        </p:nvSpPr>
        <p:spPr>
          <a:xfrm>
            <a:off x="342900" y="303213"/>
            <a:ext cx="8458200" cy="749300"/>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0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000" dirty="0">
              <a:solidFill>
                <a:prstClr val="black">
                  <a:lumMod val="85000"/>
                  <a:lumOff val="15000"/>
                </a:prstClr>
              </a:solidFill>
              <a:latin typeface="Assistant ExtraBold" panose="00000900000000000000" pitchFamily="2" charset="-79"/>
              <a:cs typeface="Assistant ExtraBold" panose="00000900000000000000" pitchFamily="2" charset="-79"/>
            </a:endParaRPr>
          </a:p>
        </p:txBody>
      </p:sp>
      <p:pic>
        <p:nvPicPr>
          <p:cNvPr id="14" name="תמונה 13">
            <a:extLst>
              <a:ext uri="{FF2B5EF4-FFF2-40B4-BE49-F238E27FC236}">
                <a16:creationId xmlns:a16="http://schemas.microsoft.com/office/drawing/2014/main" xmlns="" id="{EC60B2CC-E78F-4A0B-BBBD-B1F09C529C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94" y="5745081"/>
            <a:ext cx="828258" cy="922429"/>
          </a:xfrm>
          <a:prstGeom prst="rect">
            <a:avLst/>
          </a:prstGeom>
        </p:spPr>
      </p:pic>
      <p:sp>
        <p:nvSpPr>
          <p:cNvPr id="10" name="אליפסה 9">
            <a:extLst>
              <a:ext uri="{FF2B5EF4-FFF2-40B4-BE49-F238E27FC236}">
                <a16:creationId xmlns:a16="http://schemas.microsoft.com/office/drawing/2014/main" xmlns="" id="{4EB19B9B-6A77-4515-A3B4-A90D0C8D76B4}"/>
              </a:ext>
            </a:extLst>
          </p:cNvPr>
          <p:cNvSpPr/>
          <p:nvPr userDrawn="1"/>
        </p:nvSpPr>
        <p:spPr>
          <a:xfrm>
            <a:off x="1120535" y="6463126"/>
            <a:ext cx="194312" cy="2590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מציין מיקום של מספר שקופית 5">
            <a:extLst>
              <a:ext uri="{FF2B5EF4-FFF2-40B4-BE49-F238E27FC236}">
                <a16:creationId xmlns:a16="http://schemas.microsoft.com/office/drawing/2014/main" xmlns="" id="{34430ECE-C433-4F2B-B5A6-D55B2DD2F97E}"/>
              </a:ext>
            </a:extLst>
          </p:cNvPr>
          <p:cNvSpPr txBox="1">
            <a:spLocks/>
          </p:cNvSpPr>
          <p:nvPr userDrawn="1"/>
        </p:nvSpPr>
        <p:spPr>
          <a:xfrm>
            <a:off x="1019941" y="6480300"/>
            <a:ext cx="385730" cy="24271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15" name="מחבר ישר 14">
            <a:extLst>
              <a:ext uri="{FF2B5EF4-FFF2-40B4-BE49-F238E27FC236}">
                <a16:creationId xmlns:a16="http://schemas.microsoft.com/office/drawing/2014/main" xmlns="" id="{EFF83920-F8C1-4FBF-BB9F-DB98850714DE}"/>
              </a:ext>
            </a:extLst>
          </p:cNvPr>
          <p:cNvCxnSpPr>
            <a:cxnSpLocks/>
          </p:cNvCxnSpPr>
          <p:nvPr userDrawn="1"/>
        </p:nvCxnSpPr>
        <p:spPr>
          <a:xfrm>
            <a:off x="1" y="6721475"/>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045223"/>
      </p:ext>
    </p:extLst>
  </p:cSld>
  <p:clrMap bg1="lt1" tx1="dk1" bg2="lt2" tx2="dk2" accent1="accent1" accent2="accent2" accent3="accent3" accent4="accent4" accent5="accent5" accent6="accent6" hlink="hlink" folHlink="folHlink"/>
  <p:sldLayoutIdLst>
    <p:sldLayoutId id="2147486250" r:id="rId1"/>
    <p:sldLayoutId id="2147486251" r:id="rId2"/>
    <p:sldLayoutId id="2147486252" r:id="rId3"/>
    <p:sldLayoutId id="2147486253" r:id="rId4"/>
    <p:sldLayoutId id="2147486254" r:id="rId5"/>
    <p:sldLayoutId id="2147486255" r:id="rId6"/>
    <p:sldLayoutId id="2147486256" r:id="rId7"/>
    <p:sldLayoutId id="2147486257" r:id="rId8"/>
    <p:sldLayoutId id="2147486258" r:id="rId9"/>
    <p:sldLayoutId id="2147486259" r:id="rId10"/>
    <p:sldLayoutId id="2147486260"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ssistant" panose="00000500000000000000" pitchFamily="2" charset="-79"/>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ssistant" panose="00000500000000000000" pitchFamily="2" charset="-79"/>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מציין מיקום טקסט 19">
            <a:extLst>
              <a:ext uri="{FF2B5EF4-FFF2-40B4-BE49-F238E27FC236}">
                <a16:creationId xmlns:a16="http://schemas.microsoft.com/office/drawing/2014/main" xmlns="" id="{ADE31280-80B7-45A8-8951-CB2B18519440}"/>
              </a:ext>
            </a:extLst>
          </p:cNvPr>
          <p:cNvSpPr txBox="1">
            <a:spLocks/>
          </p:cNvSpPr>
          <p:nvPr userDrawn="1"/>
        </p:nvSpPr>
        <p:spPr>
          <a:xfrm>
            <a:off x="342900" y="303213"/>
            <a:ext cx="8458200" cy="749300"/>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0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000" dirty="0">
              <a:solidFill>
                <a:prstClr val="black">
                  <a:lumMod val="85000"/>
                  <a:lumOff val="15000"/>
                </a:prstClr>
              </a:solidFill>
              <a:latin typeface="Assistant ExtraBold" panose="00000900000000000000" pitchFamily="2" charset="-79"/>
              <a:cs typeface="Assistant ExtraBold" panose="00000900000000000000" pitchFamily="2" charset="-79"/>
            </a:endParaRPr>
          </a:p>
        </p:txBody>
      </p:sp>
      <p:pic>
        <p:nvPicPr>
          <p:cNvPr id="14" name="תמונה 13">
            <a:extLst>
              <a:ext uri="{FF2B5EF4-FFF2-40B4-BE49-F238E27FC236}">
                <a16:creationId xmlns:a16="http://schemas.microsoft.com/office/drawing/2014/main" xmlns="" id="{EC60B2CC-E78F-4A0B-BBBD-B1F09C529C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94" y="5745081"/>
            <a:ext cx="828258" cy="922429"/>
          </a:xfrm>
          <a:prstGeom prst="rect">
            <a:avLst/>
          </a:prstGeom>
        </p:spPr>
      </p:pic>
      <p:sp>
        <p:nvSpPr>
          <p:cNvPr id="10" name="אליפסה 9">
            <a:extLst>
              <a:ext uri="{FF2B5EF4-FFF2-40B4-BE49-F238E27FC236}">
                <a16:creationId xmlns:a16="http://schemas.microsoft.com/office/drawing/2014/main" xmlns="" id="{4EB19B9B-6A77-4515-A3B4-A90D0C8D76B4}"/>
              </a:ext>
            </a:extLst>
          </p:cNvPr>
          <p:cNvSpPr/>
          <p:nvPr userDrawn="1"/>
        </p:nvSpPr>
        <p:spPr>
          <a:xfrm>
            <a:off x="1120535" y="6463126"/>
            <a:ext cx="194312" cy="2590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מציין מיקום של מספר שקופית 5">
            <a:extLst>
              <a:ext uri="{FF2B5EF4-FFF2-40B4-BE49-F238E27FC236}">
                <a16:creationId xmlns:a16="http://schemas.microsoft.com/office/drawing/2014/main" xmlns="" id="{34430ECE-C433-4F2B-B5A6-D55B2DD2F97E}"/>
              </a:ext>
            </a:extLst>
          </p:cNvPr>
          <p:cNvSpPr txBox="1">
            <a:spLocks/>
          </p:cNvSpPr>
          <p:nvPr userDrawn="1"/>
        </p:nvSpPr>
        <p:spPr>
          <a:xfrm>
            <a:off x="1019941" y="6480300"/>
            <a:ext cx="385730" cy="24271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15" name="מחבר ישר 14">
            <a:extLst>
              <a:ext uri="{FF2B5EF4-FFF2-40B4-BE49-F238E27FC236}">
                <a16:creationId xmlns:a16="http://schemas.microsoft.com/office/drawing/2014/main" xmlns="" id="{EFF83920-F8C1-4FBF-BB9F-DB98850714DE}"/>
              </a:ext>
            </a:extLst>
          </p:cNvPr>
          <p:cNvCxnSpPr>
            <a:cxnSpLocks/>
          </p:cNvCxnSpPr>
          <p:nvPr userDrawn="1"/>
        </p:nvCxnSpPr>
        <p:spPr>
          <a:xfrm>
            <a:off x="1" y="6721475"/>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532534"/>
      </p:ext>
    </p:extLst>
  </p:cSld>
  <p:clrMap bg1="lt1" tx1="dk1" bg2="lt2" tx2="dk2" accent1="accent1" accent2="accent2" accent3="accent3" accent4="accent4" accent5="accent5" accent6="accent6" hlink="hlink" folHlink="folHlink"/>
  <p:sldLayoutIdLst>
    <p:sldLayoutId id="214748626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ssistant" panose="00000500000000000000" pitchFamily="2" charset="-79"/>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ssistant" panose="00000500000000000000" pitchFamily="2" charset="-79"/>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900">
                <a:solidFill>
                  <a:schemeClr val="tx1">
                    <a:tint val="75000"/>
                  </a:schemeClr>
                </a:solidFill>
                <a:cs typeface="Assistant" panose="00000500000000000000" pitchFamily="2" charset="-79"/>
              </a:defRPr>
            </a:lvl1pPr>
          </a:lstStyle>
          <a:p>
            <a:pPr fontAlgn="auto">
              <a:spcBef>
                <a:spcPts val="0"/>
              </a:spcBef>
              <a:spcAft>
                <a:spcPts val="0"/>
              </a:spcAft>
            </a:pPr>
            <a:fld id="{AF5079E3-4BC7-4CE8-BC49-7ED8A2A6E39A}" type="datetimeFigureOut">
              <a:rPr lang="he-IL" smtClean="0">
                <a:solidFill>
                  <a:prstClr val="black">
                    <a:tint val="75000"/>
                  </a:prstClr>
                </a:solidFill>
                <a:latin typeface="Calibri"/>
              </a:rPr>
              <a:pPr fontAlgn="auto">
                <a:spcBef>
                  <a:spcPts val="0"/>
                </a:spcBef>
                <a:spcAft>
                  <a:spcPts val="0"/>
                </a:spcAft>
              </a:pPr>
              <a:t>ו'/אדר ב/תשפ"ב</a:t>
            </a:fld>
            <a:endParaRPr lang="he-IL" dirty="0">
              <a:solidFill>
                <a:prstClr val="black">
                  <a:tint val="75000"/>
                </a:prstClr>
              </a:solidFill>
              <a:latin typeface="Calibri"/>
            </a:endParaRPr>
          </a:p>
        </p:txBody>
      </p:sp>
      <p:sp>
        <p:nvSpPr>
          <p:cNvPr id="5" name="מציין מיקום של כותרת תחתונה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900">
                <a:solidFill>
                  <a:schemeClr val="tx1">
                    <a:tint val="75000"/>
                  </a:schemeClr>
                </a:solidFill>
                <a:cs typeface="Assistant" panose="00000500000000000000" pitchFamily="2" charset="-79"/>
              </a:defRPr>
            </a:lvl1pPr>
          </a:lstStyle>
          <a:p>
            <a:pPr fontAlgn="auto">
              <a:spcBef>
                <a:spcPts val="0"/>
              </a:spcBef>
              <a:spcAft>
                <a:spcPts val="0"/>
              </a:spcAft>
            </a:pPr>
            <a:endParaRPr lang="he-IL" dirty="0">
              <a:solidFill>
                <a:prstClr val="black">
                  <a:tint val="75000"/>
                </a:prstClr>
              </a:solidFill>
              <a:latin typeface="Calibri"/>
            </a:endParaRPr>
          </a:p>
        </p:txBody>
      </p:sp>
      <p:sp>
        <p:nvSpPr>
          <p:cNvPr id="6" name="מציין מיקום של מספר שקופית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900">
                <a:solidFill>
                  <a:schemeClr val="tx1">
                    <a:tint val="75000"/>
                  </a:schemeClr>
                </a:solidFill>
                <a:cs typeface="Assistant" panose="00000500000000000000" pitchFamily="2" charset="-79"/>
              </a:defRPr>
            </a:lvl1pPr>
          </a:lstStyle>
          <a:p>
            <a:pPr fontAlgn="auto">
              <a:spcBef>
                <a:spcPts val="0"/>
              </a:spcBef>
              <a:spcAft>
                <a:spcPts val="0"/>
              </a:spcAft>
            </a:pPr>
            <a:fld id="{D450495C-1B97-49E4-8462-FB1985662B8A}" type="slidenum">
              <a:rPr lang="he-IL" smtClean="0">
                <a:solidFill>
                  <a:prstClr val="black">
                    <a:tint val="75000"/>
                  </a:prstClr>
                </a:solidFill>
                <a:latin typeface="Calibri"/>
              </a:rPr>
              <a:pPr fontAlgn="auto">
                <a:spcBef>
                  <a:spcPts val="0"/>
                </a:spcBef>
                <a:spcAft>
                  <a:spcPts val="0"/>
                </a:spcAft>
              </a:pPr>
              <a:t>‹#›</a:t>
            </a:fld>
            <a:endParaRPr lang="he-IL" dirty="0">
              <a:solidFill>
                <a:prstClr val="black">
                  <a:tint val="75000"/>
                </a:prstClr>
              </a:solidFill>
              <a:latin typeface="Calibri"/>
            </a:endParaRPr>
          </a:p>
        </p:txBody>
      </p:sp>
    </p:spTree>
    <p:extLst>
      <p:ext uri="{BB962C8B-B14F-4D97-AF65-F5344CB8AC3E}">
        <p14:creationId xmlns:p14="http://schemas.microsoft.com/office/powerpoint/2010/main" val="3118885758"/>
      </p:ext>
    </p:extLst>
  </p:cSld>
  <p:clrMap bg1="lt1" tx1="dk1" bg2="lt2" tx2="dk2" accent1="accent1" accent2="accent2" accent3="accent3" accent4="accent4" accent5="accent5" accent6="accent6" hlink="hlink" folHlink="folHlink"/>
  <p:sldLayoutIdLst>
    <p:sldLayoutId id="2147486274" r:id="rId1"/>
    <p:sldLayoutId id="2147486275" r:id="rId2"/>
    <p:sldLayoutId id="2147486276" r:id="rId3"/>
    <p:sldLayoutId id="2147486277" r:id="rId4"/>
    <p:sldLayoutId id="2147486278" r:id="rId5"/>
    <p:sldLayoutId id="2147486279" r:id="rId6"/>
    <p:sldLayoutId id="2147486280" r:id="rId7"/>
    <p:sldLayoutId id="2147486281" r:id="rId8"/>
    <p:sldLayoutId id="2147486282" r:id="rId9"/>
    <p:sldLayoutId id="2147486283" r:id="rId10"/>
    <p:sldLayoutId id="2147486284" r:id="rId11"/>
  </p:sldLayoutIdLst>
  <p:txStyles>
    <p:titleStyle>
      <a:lvl1pPr algn="ctr" defTabSz="685800" rtl="1" eaLnBrk="1" latinLnBrk="0" hangingPunct="1">
        <a:spcBef>
          <a:spcPct val="0"/>
        </a:spcBef>
        <a:buNone/>
        <a:defRPr sz="3300" kern="1200">
          <a:solidFill>
            <a:schemeClr val="tx1"/>
          </a:solidFill>
          <a:latin typeface="+mj-lt"/>
          <a:ea typeface="+mj-ea"/>
          <a:cs typeface="+mj-cs"/>
        </a:defRPr>
      </a:lvl1pPr>
    </p:titleStyle>
    <p:bodyStyle>
      <a:lvl1pPr marL="257175" indent="-257175" algn="r" defTabSz="685800" rtl="1" eaLnBrk="1" latinLnBrk="0" hangingPunct="1">
        <a:spcBef>
          <a:spcPct val="200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1pPr>
      <a:lvl2pPr marL="557213" indent="-214313" algn="r" defTabSz="685800" rtl="1" eaLnBrk="1" latinLnBrk="0" hangingPunct="1">
        <a:spcBef>
          <a:spcPct val="2000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2pPr>
      <a:lvl3pPr marL="857250" indent="-171450" algn="r" defTabSz="685800" rtl="1" eaLnBrk="1" latinLnBrk="0" hangingPunct="1">
        <a:spcBef>
          <a:spcPct val="200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3pPr>
      <a:lvl4pPr marL="12001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Assistant" panose="00000500000000000000" pitchFamily="2" charset="-79"/>
        </a:defRPr>
      </a:lvl4pPr>
      <a:lvl5pPr marL="15430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Assistant" panose="00000500000000000000" pitchFamily="2" charset="-79"/>
        </a:defRPr>
      </a:lvl5pPr>
      <a:lvl6pPr marL="18859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6553200" y="635650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mn-lt"/>
                <a:cs typeface="+mn-cs"/>
              </a:defRPr>
            </a:lvl1pPr>
          </a:lstStyle>
          <a:p>
            <a:pPr>
              <a:defRPr/>
            </a:pPr>
            <a:fld id="{7F15055C-956C-4BB8-B411-F40C0DF11F85}" type="datetimeFigureOut">
              <a:rPr lang="he-IL"/>
              <a:pPr>
                <a:defRPr/>
              </a:pPr>
              <a:t>ו'/אדר ב/תשפ"ב</a:t>
            </a:fld>
            <a:endParaRPr lang="he-IL" dirty="0"/>
          </a:p>
        </p:txBody>
      </p:sp>
      <p:sp>
        <p:nvSpPr>
          <p:cNvPr id="5" name="מציין מיקום של כותרת תחתונה 4"/>
          <p:cNvSpPr>
            <a:spLocks noGrp="1"/>
          </p:cNvSpPr>
          <p:nvPr>
            <p:ph type="ftr" sz="quarter" idx="3"/>
          </p:nvPr>
        </p:nvSpPr>
        <p:spPr>
          <a:xfrm>
            <a:off x="3124200" y="635650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50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itchFamily="34" charset="0"/>
              </a:defRPr>
            </a:lvl1pPr>
          </a:lstStyle>
          <a:p>
            <a:pPr algn="l"/>
            <a:fld id="{1C5CF6E5-DC05-4933-A406-3224E76F6510}" type="slidenum">
              <a:rPr lang="he-IL" altLang="he-IL" smtClean="0"/>
              <a:pPr algn="l"/>
              <a:t>‹#›</a:t>
            </a:fld>
            <a:endParaRPr lang="he-IL" altLang="he-IL" smtClean="0"/>
          </a:p>
        </p:txBody>
      </p:sp>
    </p:spTree>
    <p:extLst>
      <p:ext uri="{BB962C8B-B14F-4D97-AF65-F5344CB8AC3E}">
        <p14:creationId xmlns:p14="http://schemas.microsoft.com/office/powerpoint/2010/main" val="2753821658"/>
      </p:ext>
    </p:extLst>
  </p:cSld>
  <p:clrMap bg1="lt1" tx1="dk1" bg2="lt2" tx2="dk2" accent1="accent1" accent2="accent2" accent3="accent3" accent4="accent4" accent5="accent5" accent6="accent6" hlink="hlink" folHlink="folHlink"/>
  <p:sldLayoutIdLst>
    <p:sldLayoutId id="2147486082" r:id="rId1"/>
    <p:sldLayoutId id="2147486083" r:id="rId2"/>
    <p:sldLayoutId id="2147486084" r:id="rId3"/>
    <p:sldLayoutId id="2147486085" r:id="rId4"/>
    <p:sldLayoutId id="2147486086" r:id="rId5"/>
    <p:sldLayoutId id="2147486087" r:id="rId6"/>
    <p:sldLayoutId id="2147486088" r:id="rId7"/>
    <p:sldLayoutId id="2147486089" r:id="rId8"/>
    <p:sldLayoutId id="2147486090" r:id="rId9"/>
    <p:sldLayoutId id="2147486091" r:id="rId10"/>
    <p:sldLayoutId id="2147486092"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1D88F3-1F97-47CC-B823-EE574A991D63}" type="datetimeFigureOut">
              <a:rPr lang="he-IL"/>
              <a:pPr>
                <a:defRPr/>
              </a:pPr>
              <a:t>ו'/אדר ב/תשפ"ב</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8B9AD6-1677-4183-A9D9-D665AF24BAE6}" type="slidenum">
              <a:rPr lang="he-IL"/>
              <a:pPr>
                <a:defRPr/>
              </a:pPr>
              <a:t>‹#›</a:t>
            </a:fld>
            <a:endParaRPr lang="he-IL" dirty="0"/>
          </a:p>
        </p:txBody>
      </p:sp>
    </p:spTree>
    <p:extLst>
      <p:ext uri="{BB962C8B-B14F-4D97-AF65-F5344CB8AC3E}">
        <p14:creationId xmlns:p14="http://schemas.microsoft.com/office/powerpoint/2010/main" val="2892325453"/>
      </p:ext>
    </p:extLst>
  </p:cSld>
  <p:clrMap bg1="lt1" tx1="dk1" bg2="lt2" tx2="dk2" accent1="accent1" accent2="accent2" accent3="accent3" accent4="accent4" accent5="accent5" accent6="accent6" hlink="hlink" folHlink="folHlink"/>
  <p:sldLayoutIdLst>
    <p:sldLayoutId id="2147486094" r:id="rId1"/>
    <p:sldLayoutId id="2147486095" r:id="rId2"/>
    <p:sldLayoutId id="2147486096" r:id="rId3"/>
    <p:sldLayoutId id="2147486097" r:id="rId4"/>
    <p:sldLayoutId id="2147486098" r:id="rId5"/>
    <p:sldLayoutId id="2147486099" r:id="rId6"/>
    <p:sldLayoutId id="2147486100" r:id="rId7"/>
    <p:sldLayoutId id="2147486101" r:id="rId8"/>
    <p:sldLayoutId id="2147486102" r:id="rId9"/>
    <p:sldLayoutId id="2147486103" r:id="rId10"/>
    <p:sldLayoutId id="2147486104"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3658A803-5186-4064-8960-F414785DEA5A}" type="datetimeFigureOut">
              <a:rPr lang="he-IL" smtClean="0">
                <a:solidFill>
                  <a:prstClr val="black">
                    <a:tint val="75000"/>
                  </a:prstClr>
                </a:solidFill>
              </a:rPr>
              <a:pPr/>
              <a:t>ו'/אדר ב/תשפ"ב</a:t>
            </a:fld>
            <a:endParaRPr lang="he-IL">
              <a:solidFill>
                <a:prstClr val="black">
                  <a:tint val="75000"/>
                </a:prstClr>
              </a:solidFill>
            </a:endParaRPr>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solidFill>
                <a:prstClr val="black">
                  <a:tint val="75000"/>
                </a:prstClr>
              </a:solidFill>
            </a:endParaRPr>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918BF63D-5FB5-4B23-9468-8AB439E86CB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79906026"/>
      </p:ext>
    </p:extLst>
  </p:cSld>
  <p:clrMap bg1="lt1" tx1="dk1" bg2="lt2" tx2="dk2" accent1="accent1" accent2="accent2" accent3="accent3" accent4="accent4" accent5="accent5" accent6="accent6" hlink="hlink" folHlink="folHlink"/>
  <p:sldLayoutIdLst>
    <p:sldLayoutId id="2147486118" r:id="rId1"/>
    <p:sldLayoutId id="2147486119" r:id="rId2"/>
    <p:sldLayoutId id="2147486120" r:id="rId3"/>
    <p:sldLayoutId id="2147486121" r:id="rId4"/>
    <p:sldLayoutId id="2147486122" r:id="rId5"/>
    <p:sldLayoutId id="2147486123" r:id="rId6"/>
    <p:sldLayoutId id="2147486124" r:id="rId7"/>
    <p:sldLayoutId id="2147486125" r:id="rId8"/>
    <p:sldLayoutId id="2147486126" r:id="rId9"/>
    <p:sldLayoutId id="2147486127" r:id="rId10"/>
    <p:sldLayoutId id="2147486128"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1"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mn-lt"/>
                <a:cs typeface="+mn-cs"/>
              </a:defRPr>
            </a:lvl1pPr>
          </a:lstStyle>
          <a:p>
            <a:pPr>
              <a:defRPr/>
            </a:pPr>
            <a:fld id="{98E2D641-F167-4D77-9082-858EFE0A8877}" type="datetimeFigureOut">
              <a:rPr lang="he-IL"/>
              <a:pPr>
                <a:defRPr/>
              </a:pPr>
              <a:t>ו'/אדר ב/תשפ"ב</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eaLnBrk="1" fontAlgn="auto" hangingPunct="1">
              <a:spcBef>
                <a:spcPts val="0"/>
              </a:spcBef>
              <a:spcAft>
                <a:spcPts val="0"/>
              </a:spcAft>
              <a:defRPr sz="1200">
                <a:solidFill>
                  <a:prstClr val="black">
                    <a:tint val="75000"/>
                  </a:prstClr>
                </a:solidFill>
                <a:latin typeface="+mn-lt"/>
                <a:cs typeface="+mn-cs"/>
              </a:defRPr>
            </a:lvl1pPr>
          </a:lstStyle>
          <a:p>
            <a:pPr>
              <a:defRPr/>
            </a:pPr>
            <a:fld id="{8033AC74-A7CE-4F60-B340-5E178F7AC812}" type="slidenum">
              <a:rPr lang="he-IL"/>
              <a:pPr>
                <a:defRPr/>
              </a:pPr>
              <a:t>‹#›</a:t>
            </a:fld>
            <a:endParaRPr lang="he-IL" dirty="0"/>
          </a:p>
        </p:txBody>
      </p:sp>
    </p:spTree>
    <p:extLst>
      <p:ext uri="{BB962C8B-B14F-4D97-AF65-F5344CB8AC3E}">
        <p14:creationId xmlns:p14="http://schemas.microsoft.com/office/powerpoint/2010/main" val="1498789728"/>
      </p:ext>
    </p:extLst>
  </p:cSld>
  <p:clrMap bg1="lt1" tx1="dk1" bg2="lt2" tx2="dk2" accent1="accent1" accent2="accent2" accent3="accent3" accent4="accent4" accent5="accent5" accent6="accent6" hlink="hlink" folHlink="folHlink"/>
  <p:sldLayoutIdLst>
    <p:sldLayoutId id="2147486130" r:id="rId1"/>
    <p:sldLayoutId id="2147486131" r:id="rId2"/>
    <p:sldLayoutId id="2147486132" r:id="rId3"/>
    <p:sldLayoutId id="2147486133" r:id="rId4"/>
    <p:sldLayoutId id="2147486134" r:id="rId5"/>
    <p:sldLayoutId id="2147486135" r:id="rId6"/>
    <p:sldLayoutId id="2147486136" r:id="rId7"/>
    <p:sldLayoutId id="2147486137" r:id="rId8"/>
    <p:sldLayoutId id="2147486138" r:id="rId9"/>
    <p:sldLayoutId id="2147486139" r:id="rId10"/>
    <p:sldLayoutId id="2147486140"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6553200" y="6356704"/>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eaLnBrk="1" hangingPunct="1">
              <a:defRPr/>
            </a:pPr>
            <a:fld id="{10F73E52-7F06-432D-872C-834C98B113A0}" type="datetimeFigureOut">
              <a:rPr lang="he-IL">
                <a:solidFill>
                  <a:prstClr val="black">
                    <a:tint val="75000"/>
                  </a:prstClr>
                </a:solidFill>
              </a:rPr>
              <a:pPr rtl="1" eaLnBrk="1" hangingPunct="1">
                <a:defRPr/>
              </a:pPr>
              <a:t>ו'/אדר ב/תשפ"ב</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704"/>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eaLnBrk="1" hangingPunct="1">
              <a:defRPr/>
            </a:pPr>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704"/>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eaLnBrk="1" hangingPunct="1">
              <a:defRPr/>
            </a:pPr>
            <a:fld id="{5D48D19F-BD54-4C98-A80A-40B582A98307}" type="slidenum">
              <a:rPr lang="he-IL">
                <a:solidFill>
                  <a:prstClr val="black">
                    <a:tint val="75000"/>
                  </a:prstClr>
                </a:solidFill>
              </a:rPr>
              <a:pPr rtl="1" eaLnBrk="1" hangingPunct="1">
                <a:defRPr/>
              </a:pPr>
              <a:t>‹#›</a:t>
            </a:fld>
            <a:endParaRPr lang="he-IL">
              <a:solidFill>
                <a:prstClr val="black">
                  <a:tint val="75000"/>
                </a:prstClr>
              </a:solidFill>
            </a:endParaRPr>
          </a:p>
        </p:txBody>
      </p:sp>
    </p:spTree>
    <p:extLst>
      <p:ext uri="{BB962C8B-B14F-4D97-AF65-F5344CB8AC3E}">
        <p14:creationId xmlns:p14="http://schemas.microsoft.com/office/powerpoint/2010/main" val="526111373"/>
      </p:ext>
    </p:extLst>
  </p:cSld>
  <p:clrMap bg1="lt1" tx1="dk1" bg2="lt2" tx2="dk2" accent1="accent1" accent2="accent2" accent3="accent3" accent4="accent4" accent5="accent5" accent6="accent6" hlink="hlink" folHlink="folHlink"/>
  <p:sldLayoutIdLst>
    <p:sldLayoutId id="2147486166" r:id="rId1"/>
    <p:sldLayoutId id="2147486167" r:id="rId2"/>
    <p:sldLayoutId id="2147486168" r:id="rId3"/>
    <p:sldLayoutId id="2147486169" r:id="rId4"/>
    <p:sldLayoutId id="2147486170" r:id="rId5"/>
    <p:sldLayoutId id="2147486171" r:id="rId6"/>
    <p:sldLayoutId id="2147486172" r:id="rId7"/>
    <p:sldLayoutId id="2147486173" r:id="rId8"/>
    <p:sldLayoutId id="2147486174" r:id="rId9"/>
    <p:sldLayoutId id="2147486175" r:id="rId10"/>
    <p:sldLayoutId id="2147486176"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8"/>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3"/>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fontAlgn="auto">
              <a:spcBef>
                <a:spcPts val="0"/>
              </a:spcBef>
              <a:spcAft>
                <a:spcPts val="0"/>
              </a:spcAft>
            </a:pPr>
            <a:fld id="{6565C6F0-77A1-4FC7-AD33-404D7D0772A9}" type="datetimeFigureOut">
              <a:rPr lang="he-IL" smtClean="0">
                <a:solidFill>
                  <a:prstClr val="black">
                    <a:tint val="75000"/>
                  </a:prstClr>
                </a:solidFill>
                <a:latin typeface="Calibri" panose="020F0502020204030204"/>
              </a:rPr>
              <a:pPr fontAlgn="auto">
                <a:spcBef>
                  <a:spcPts val="0"/>
                </a:spcBef>
                <a:spcAft>
                  <a:spcPts val="0"/>
                </a:spcAft>
              </a:pPr>
              <a:t>ו'/אדר ב/תשפ"ב</a:t>
            </a:fld>
            <a:endParaRPr lang="he-IL">
              <a:solidFill>
                <a:prstClr val="black">
                  <a:tint val="75000"/>
                </a:prstClr>
              </a:solidFill>
              <a:latin typeface="Calibri" panose="020F0502020204030204"/>
            </a:endParaRPr>
          </a:p>
        </p:txBody>
      </p:sp>
      <p:sp>
        <p:nvSpPr>
          <p:cNvPr id="5" name="מציין מיקום של כותרת תחתונה 4"/>
          <p:cNvSpPr>
            <a:spLocks noGrp="1"/>
          </p:cNvSpPr>
          <p:nvPr>
            <p:ph type="ftr" sz="quarter" idx="3"/>
          </p:nvPr>
        </p:nvSpPr>
        <p:spPr>
          <a:xfrm>
            <a:off x="3028950" y="6356353"/>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fontAlgn="auto">
              <a:spcBef>
                <a:spcPts val="0"/>
              </a:spcBef>
              <a:spcAft>
                <a:spcPts val="0"/>
              </a:spcAft>
            </a:pPr>
            <a:endParaRPr lang="he-IL">
              <a:solidFill>
                <a:prstClr val="black">
                  <a:tint val="75000"/>
                </a:prstClr>
              </a:solidFill>
              <a:latin typeface="Calibri" panose="020F0502020204030204"/>
            </a:endParaRPr>
          </a:p>
        </p:txBody>
      </p:sp>
      <p:sp>
        <p:nvSpPr>
          <p:cNvPr id="6" name="מציין מיקום של מספר שקופית 5"/>
          <p:cNvSpPr>
            <a:spLocks noGrp="1"/>
          </p:cNvSpPr>
          <p:nvPr>
            <p:ph type="sldNum" sz="quarter" idx="4"/>
          </p:nvPr>
        </p:nvSpPr>
        <p:spPr>
          <a:xfrm>
            <a:off x="628650" y="6356353"/>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fontAlgn="auto">
              <a:spcBef>
                <a:spcPts val="0"/>
              </a:spcBef>
              <a:spcAft>
                <a:spcPts val="0"/>
              </a:spcAft>
            </a:pPr>
            <a:fld id="{964CA4DB-9FE6-4C7C-B58F-4373A25C13B8}" type="slidenum">
              <a:rPr lang="he-IL" smtClean="0">
                <a:solidFill>
                  <a:prstClr val="black">
                    <a:tint val="75000"/>
                  </a:prstClr>
                </a:solidFill>
                <a:latin typeface="Calibri" panose="020F0502020204030204"/>
              </a:rPr>
              <a:pPr fontAlgn="auto">
                <a:spcBef>
                  <a:spcPts val="0"/>
                </a:spcBef>
                <a:spcAft>
                  <a:spcPts val="0"/>
                </a:spcAft>
              </a:pPr>
              <a:t>‹#›</a:t>
            </a:fld>
            <a:endParaRPr lang="he-IL">
              <a:solidFill>
                <a:prstClr val="black">
                  <a:tint val="75000"/>
                </a:prstClr>
              </a:solidFill>
              <a:latin typeface="Calibri" panose="020F0502020204030204"/>
            </a:endParaRPr>
          </a:p>
        </p:txBody>
      </p:sp>
    </p:spTree>
    <p:extLst>
      <p:ext uri="{BB962C8B-B14F-4D97-AF65-F5344CB8AC3E}">
        <p14:creationId xmlns:p14="http://schemas.microsoft.com/office/powerpoint/2010/main" val="3506766234"/>
      </p:ext>
    </p:extLst>
  </p:cSld>
  <p:clrMap bg1="lt1" tx1="dk1" bg2="lt2" tx2="dk2" accent1="accent1" accent2="accent2" accent3="accent3" accent4="accent4" accent5="accent5" accent6="accent6" hlink="hlink" folHlink="folHlink"/>
  <p:sldLayoutIdLst>
    <p:sldLayoutId id="2147486178" r:id="rId1"/>
    <p:sldLayoutId id="2147486179" r:id="rId2"/>
    <p:sldLayoutId id="2147486180" r:id="rId3"/>
    <p:sldLayoutId id="2147486181" r:id="rId4"/>
    <p:sldLayoutId id="2147486182" r:id="rId5"/>
    <p:sldLayoutId id="2147486183" r:id="rId6"/>
    <p:sldLayoutId id="2147486184" r:id="rId7"/>
    <p:sldLayoutId id="2147486185" r:id="rId8"/>
    <p:sldLayoutId id="2147486186" r:id="rId9"/>
    <p:sldLayoutId id="2147486187" r:id="rId10"/>
    <p:sldLayoutId id="2147486188"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מציין מיקום טקסט 19">
            <a:extLst>
              <a:ext uri="{FF2B5EF4-FFF2-40B4-BE49-F238E27FC236}">
                <a16:creationId xmlns:a16="http://schemas.microsoft.com/office/drawing/2014/main" xmlns="" id="{ADE31280-80B7-45A8-8951-CB2B18519440}"/>
              </a:ext>
            </a:extLst>
          </p:cNvPr>
          <p:cNvSpPr txBox="1">
            <a:spLocks/>
          </p:cNvSpPr>
          <p:nvPr userDrawn="1"/>
        </p:nvSpPr>
        <p:spPr>
          <a:xfrm>
            <a:off x="342900" y="303213"/>
            <a:ext cx="8458200" cy="749300"/>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0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000" dirty="0">
              <a:solidFill>
                <a:prstClr val="black">
                  <a:lumMod val="85000"/>
                  <a:lumOff val="15000"/>
                </a:prstClr>
              </a:solidFill>
              <a:latin typeface="Assistant ExtraBold" panose="00000900000000000000" pitchFamily="2" charset="-79"/>
              <a:cs typeface="Assistant ExtraBold" panose="00000900000000000000" pitchFamily="2" charset="-79"/>
            </a:endParaRPr>
          </a:p>
        </p:txBody>
      </p:sp>
      <p:pic>
        <p:nvPicPr>
          <p:cNvPr id="14" name="תמונה 13">
            <a:extLst>
              <a:ext uri="{FF2B5EF4-FFF2-40B4-BE49-F238E27FC236}">
                <a16:creationId xmlns:a16="http://schemas.microsoft.com/office/drawing/2014/main" xmlns="" id="{EC60B2CC-E78F-4A0B-BBBD-B1F09C529C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94" y="5745081"/>
            <a:ext cx="828258" cy="922429"/>
          </a:xfrm>
          <a:prstGeom prst="rect">
            <a:avLst/>
          </a:prstGeom>
        </p:spPr>
      </p:pic>
      <p:sp>
        <p:nvSpPr>
          <p:cNvPr id="10" name="אליפסה 9">
            <a:extLst>
              <a:ext uri="{FF2B5EF4-FFF2-40B4-BE49-F238E27FC236}">
                <a16:creationId xmlns:a16="http://schemas.microsoft.com/office/drawing/2014/main" xmlns="" id="{4EB19B9B-6A77-4515-A3B4-A90D0C8D76B4}"/>
              </a:ext>
            </a:extLst>
          </p:cNvPr>
          <p:cNvSpPr/>
          <p:nvPr userDrawn="1"/>
        </p:nvSpPr>
        <p:spPr>
          <a:xfrm>
            <a:off x="1120535" y="6463126"/>
            <a:ext cx="194312" cy="2590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מציין מיקום של מספר שקופית 5">
            <a:extLst>
              <a:ext uri="{FF2B5EF4-FFF2-40B4-BE49-F238E27FC236}">
                <a16:creationId xmlns:a16="http://schemas.microsoft.com/office/drawing/2014/main" xmlns="" id="{34430ECE-C433-4F2B-B5A6-D55B2DD2F97E}"/>
              </a:ext>
            </a:extLst>
          </p:cNvPr>
          <p:cNvSpPr txBox="1">
            <a:spLocks/>
          </p:cNvSpPr>
          <p:nvPr userDrawn="1"/>
        </p:nvSpPr>
        <p:spPr>
          <a:xfrm>
            <a:off x="1019941" y="6480300"/>
            <a:ext cx="385730" cy="24271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15" name="מחבר ישר 14">
            <a:extLst>
              <a:ext uri="{FF2B5EF4-FFF2-40B4-BE49-F238E27FC236}">
                <a16:creationId xmlns:a16="http://schemas.microsoft.com/office/drawing/2014/main" xmlns="" id="{EFF83920-F8C1-4FBF-BB9F-DB98850714DE}"/>
              </a:ext>
            </a:extLst>
          </p:cNvPr>
          <p:cNvCxnSpPr>
            <a:cxnSpLocks/>
          </p:cNvCxnSpPr>
          <p:nvPr userDrawn="1"/>
        </p:nvCxnSpPr>
        <p:spPr>
          <a:xfrm>
            <a:off x="1" y="6721475"/>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501338"/>
      </p:ext>
    </p:extLst>
  </p:cSld>
  <p:clrMap bg1="lt1" tx1="dk1" bg2="lt2" tx2="dk2" accent1="accent1" accent2="accent2" accent3="accent3" accent4="accent4" accent5="accent5" accent6="accent6" hlink="hlink" folHlink="folHlink"/>
  <p:sldLayoutIdLst>
    <p:sldLayoutId id="2147486190" r:id="rId1"/>
    <p:sldLayoutId id="2147486191" r:id="rId2"/>
    <p:sldLayoutId id="2147486192" r:id="rId3"/>
    <p:sldLayoutId id="2147486193" r:id="rId4"/>
    <p:sldLayoutId id="2147486194" r:id="rId5"/>
    <p:sldLayoutId id="2147486195" r:id="rId6"/>
    <p:sldLayoutId id="2147486196" r:id="rId7"/>
    <p:sldLayoutId id="2147486197" r:id="rId8"/>
    <p:sldLayoutId id="2147486198" r:id="rId9"/>
    <p:sldLayoutId id="2147486199" r:id="rId10"/>
    <p:sldLayoutId id="2147486200"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ssistant" panose="00000500000000000000" pitchFamily="2" charset="-79"/>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ssistant" panose="00000500000000000000" pitchFamily="2" charset="-79"/>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מציין מיקום טקסט 19">
            <a:extLst>
              <a:ext uri="{FF2B5EF4-FFF2-40B4-BE49-F238E27FC236}">
                <a16:creationId xmlns:a16="http://schemas.microsoft.com/office/drawing/2014/main" xmlns="" id="{ADE31280-80B7-45A8-8951-CB2B18519440}"/>
              </a:ext>
            </a:extLst>
          </p:cNvPr>
          <p:cNvSpPr txBox="1">
            <a:spLocks/>
          </p:cNvSpPr>
          <p:nvPr userDrawn="1"/>
        </p:nvSpPr>
        <p:spPr>
          <a:xfrm>
            <a:off x="342900" y="303213"/>
            <a:ext cx="8458200" cy="749300"/>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0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000" dirty="0">
              <a:solidFill>
                <a:prstClr val="black">
                  <a:lumMod val="85000"/>
                  <a:lumOff val="15000"/>
                </a:prstClr>
              </a:solidFill>
              <a:latin typeface="Assistant ExtraBold" panose="00000900000000000000" pitchFamily="2" charset="-79"/>
              <a:cs typeface="Assistant ExtraBold" panose="00000900000000000000" pitchFamily="2" charset="-79"/>
            </a:endParaRPr>
          </a:p>
        </p:txBody>
      </p:sp>
      <p:pic>
        <p:nvPicPr>
          <p:cNvPr id="14" name="תמונה 13">
            <a:extLst>
              <a:ext uri="{FF2B5EF4-FFF2-40B4-BE49-F238E27FC236}">
                <a16:creationId xmlns:a16="http://schemas.microsoft.com/office/drawing/2014/main" xmlns="" id="{EC60B2CC-E78F-4A0B-BBBD-B1F09C529C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94" y="5745081"/>
            <a:ext cx="828258" cy="922429"/>
          </a:xfrm>
          <a:prstGeom prst="rect">
            <a:avLst/>
          </a:prstGeom>
        </p:spPr>
      </p:pic>
      <p:sp>
        <p:nvSpPr>
          <p:cNvPr id="10" name="אליפסה 9">
            <a:extLst>
              <a:ext uri="{FF2B5EF4-FFF2-40B4-BE49-F238E27FC236}">
                <a16:creationId xmlns:a16="http://schemas.microsoft.com/office/drawing/2014/main" xmlns="" id="{4EB19B9B-6A77-4515-A3B4-A90D0C8D76B4}"/>
              </a:ext>
            </a:extLst>
          </p:cNvPr>
          <p:cNvSpPr/>
          <p:nvPr userDrawn="1"/>
        </p:nvSpPr>
        <p:spPr>
          <a:xfrm>
            <a:off x="1120535" y="6463126"/>
            <a:ext cx="194312" cy="2590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מציין מיקום של מספר שקופית 5">
            <a:extLst>
              <a:ext uri="{FF2B5EF4-FFF2-40B4-BE49-F238E27FC236}">
                <a16:creationId xmlns:a16="http://schemas.microsoft.com/office/drawing/2014/main" xmlns="" id="{34430ECE-C433-4F2B-B5A6-D55B2DD2F97E}"/>
              </a:ext>
            </a:extLst>
          </p:cNvPr>
          <p:cNvSpPr txBox="1">
            <a:spLocks/>
          </p:cNvSpPr>
          <p:nvPr userDrawn="1"/>
        </p:nvSpPr>
        <p:spPr>
          <a:xfrm>
            <a:off x="1019941" y="6480300"/>
            <a:ext cx="385730" cy="24271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15" name="מחבר ישר 14">
            <a:extLst>
              <a:ext uri="{FF2B5EF4-FFF2-40B4-BE49-F238E27FC236}">
                <a16:creationId xmlns:a16="http://schemas.microsoft.com/office/drawing/2014/main" xmlns="" id="{EFF83920-F8C1-4FBF-BB9F-DB98850714DE}"/>
              </a:ext>
            </a:extLst>
          </p:cNvPr>
          <p:cNvCxnSpPr>
            <a:cxnSpLocks/>
          </p:cNvCxnSpPr>
          <p:nvPr userDrawn="1"/>
        </p:nvCxnSpPr>
        <p:spPr>
          <a:xfrm>
            <a:off x="1" y="6721475"/>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683392"/>
      </p:ext>
    </p:extLst>
  </p:cSld>
  <p:clrMap bg1="lt1" tx1="dk1" bg2="lt2" tx2="dk2" accent1="accent1" accent2="accent2" accent3="accent3" accent4="accent4" accent5="accent5" accent6="accent6" hlink="hlink" folHlink="folHlink"/>
  <p:sldLayoutIdLst>
    <p:sldLayoutId id="2147486202" r:id="rId1"/>
    <p:sldLayoutId id="2147486203" r:id="rId2"/>
    <p:sldLayoutId id="2147486204" r:id="rId3"/>
    <p:sldLayoutId id="2147486205" r:id="rId4"/>
    <p:sldLayoutId id="2147486206" r:id="rId5"/>
    <p:sldLayoutId id="2147486207" r:id="rId6"/>
    <p:sldLayoutId id="2147486208" r:id="rId7"/>
    <p:sldLayoutId id="2147486209" r:id="rId8"/>
    <p:sldLayoutId id="2147486210" r:id="rId9"/>
    <p:sldLayoutId id="2147486211" r:id="rId10"/>
    <p:sldLayoutId id="2147486212"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ssistant" panose="00000500000000000000" pitchFamily="2" charset="-79"/>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ssistant" panose="00000500000000000000" pitchFamily="2" charset="-79"/>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ssistant" panose="00000500000000000000" pitchFamily="2" charset="-79"/>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ssistant" panose="00000500000000000000" pitchFamily="2" charset="-79"/>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jpe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image" Target="../media/image21.png"/><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slideLayout" Target="../slideLayouts/slideLayout5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jpe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9.xml"/><Relationship Id="rId5" Type="http://schemas.openxmlformats.org/officeDocument/2006/relationships/chart" Target="../charts/char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1.xml"/><Relationship Id="rId5" Type="http://schemas.openxmlformats.org/officeDocument/2006/relationships/image" Target="../media/image15.jpe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18" Type="http://schemas.openxmlformats.org/officeDocument/2006/relationships/image" Target="../media/image40.svg"/><Relationship Id="rId3" Type="http://schemas.openxmlformats.org/officeDocument/2006/relationships/image" Target="../media/image44.png"/><Relationship Id="rId21" Type="http://schemas.openxmlformats.org/officeDocument/2006/relationships/image" Target="../media/image53.png"/><Relationship Id="rId7" Type="http://schemas.openxmlformats.org/officeDocument/2006/relationships/image" Target="../media/image46.png"/><Relationship Id="rId12" Type="http://schemas.openxmlformats.org/officeDocument/2006/relationships/image" Target="../media/image34.svg"/><Relationship Id="rId2" Type="http://schemas.openxmlformats.org/officeDocument/2006/relationships/notesSlide" Target="../notesSlides/notesSlide11.xml"/><Relationship Id="rId16" Type="http://schemas.openxmlformats.org/officeDocument/2006/relationships/image" Target="../media/image51.png"/><Relationship Id="rId20" Type="http://schemas.openxmlformats.org/officeDocument/2006/relationships/image" Target="../media/image42.svg"/><Relationship Id="rId1" Type="http://schemas.openxmlformats.org/officeDocument/2006/relationships/slideLayout" Target="../slideLayouts/slideLayout112.xml"/><Relationship Id="rId6" Type="http://schemas.openxmlformats.org/officeDocument/2006/relationships/image" Target="../media/image28.svg"/><Relationship Id="rId11" Type="http://schemas.openxmlformats.org/officeDocument/2006/relationships/image" Target="../media/image48.png"/><Relationship Id="rId24" Type="http://schemas.openxmlformats.org/officeDocument/2006/relationships/image" Target="../media/image46.svg"/><Relationship Id="rId5" Type="http://schemas.openxmlformats.org/officeDocument/2006/relationships/image" Target="../media/image45.png"/><Relationship Id="rId15" Type="http://schemas.openxmlformats.org/officeDocument/2006/relationships/image" Target="../media/image50.png"/><Relationship Id="rId23" Type="http://schemas.openxmlformats.org/officeDocument/2006/relationships/image" Target="../media/image54.png"/><Relationship Id="rId10" Type="http://schemas.openxmlformats.org/officeDocument/2006/relationships/image" Target="../media/image32.svg"/><Relationship Id="rId19" Type="http://schemas.openxmlformats.org/officeDocument/2006/relationships/image" Target="../media/image52.png"/><Relationship Id="rId4" Type="http://schemas.openxmlformats.org/officeDocument/2006/relationships/image" Target="../media/image26.svg"/><Relationship Id="rId14" Type="http://schemas.openxmlformats.org/officeDocument/2006/relationships/image" Target="../media/image36.svg"/><Relationship Id="rId22" Type="http://schemas.openxmlformats.org/officeDocument/2006/relationships/image" Target="../media/image44.sv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12.xml"/><Relationship Id="rId5" Type="http://schemas.openxmlformats.org/officeDocument/2006/relationships/image" Target="../media/image57.jpe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12.xml"/><Relationship Id="rId6" Type="http://schemas.openxmlformats.org/officeDocument/2006/relationships/diagramColors" Target="../diagrams/colors2.xml"/><Relationship Id="rId11" Type="http://schemas.openxmlformats.org/officeDocument/2006/relationships/image" Target="../media/image60.jpeg"/><Relationship Id="rId5" Type="http://schemas.openxmlformats.org/officeDocument/2006/relationships/diagramQuickStyle" Target="../diagrams/quickStyle2.xml"/><Relationship Id="rId10" Type="http://schemas.openxmlformats.org/officeDocument/2006/relationships/image" Target="../media/image59.jpeg"/><Relationship Id="rId4" Type="http://schemas.openxmlformats.org/officeDocument/2006/relationships/diagramLayout" Target="../diagrams/layout2.xml"/><Relationship Id="rId9" Type="http://schemas.microsoft.com/office/2007/relationships/hdphoto" Target="../media/hdphoto3.wdp"/></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12.xml"/><Relationship Id="rId6" Type="http://schemas.openxmlformats.org/officeDocument/2006/relationships/image" Target="../media/image65.jpeg"/><Relationship Id="rId5" Type="http://schemas.openxmlformats.org/officeDocument/2006/relationships/image" Target="../media/image56.png"/><Relationship Id="rId4" Type="http://schemas.openxmlformats.org/officeDocument/2006/relationships/image" Target="../media/image48.svg"/></Relationships>
</file>

<file path=ppt/slides/_rels/slide5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6.png"/><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12.xml"/><Relationship Id="rId6" Type="http://schemas.openxmlformats.org/officeDocument/2006/relationships/image" Target="../media/image61.svg"/><Relationship Id="rId11" Type="http://schemas.openxmlformats.org/officeDocument/2006/relationships/image" Target="../media/image55.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jpeg"/><Relationship Id="rId9"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94.svg"/><Relationship Id="rId2" Type="http://schemas.openxmlformats.org/officeDocument/2006/relationships/notesSlide" Target="../notesSlides/notesSlide17.xml"/><Relationship Id="rId1" Type="http://schemas.openxmlformats.org/officeDocument/2006/relationships/slideLayout" Target="../slideLayouts/slideLayout123.xml"/><Relationship Id="rId5" Type="http://schemas.openxmlformats.org/officeDocument/2006/relationships/image" Target="../media/image73.png"/><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4.jpe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34.xml"/><Relationship Id="rId6" Type="http://schemas.openxmlformats.org/officeDocument/2006/relationships/hyperlink" Target="https://info.migdalor.org.il/" TargetMode="External"/><Relationship Id="rId5" Type="http://schemas.openxmlformats.org/officeDocument/2006/relationships/image" Target="../media/image113.svg"/><Relationship Id="rId4" Type="http://schemas.openxmlformats.org/officeDocument/2006/relationships/image" Target="../media/image75.png"/><Relationship Id="rId9" Type="http://schemas.openxmlformats.org/officeDocument/2006/relationships/image" Target="../media/image7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40.xml"/><Relationship Id="rId5" Type="http://schemas.openxmlformats.org/officeDocument/2006/relationships/hyperlink" Target="https://www.migdalor.org.il/" TargetMode="External"/><Relationship Id="rId4" Type="http://schemas.openxmlformats.org/officeDocument/2006/relationships/hyperlink" Target="https://info.migdalor.org.i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5763311" y="3233820"/>
            <a:ext cx="3197489" cy="2308324"/>
          </a:xfrm>
          <a:prstGeom prst="rect">
            <a:avLst/>
          </a:prstGeom>
        </p:spPr>
        <p:txBody>
          <a:bodyPr wrap="square">
            <a:spAutoFit/>
          </a:bodyPr>
          <a:lstStyle/>
          <a:p>
            <a:pPr algn="ctr" fontAlgn="auto">
              <a:spcAft>
                <a:spcPts val="0"/>
              </a:spcAft>
              <a:defRPr/>
            </a:pPr>
            <a:r>
              <a:rPr lang="he-IL" sz="4000" b="1" dirty="0">
                <a:solidFill>
                  <a:schemeClr val="tx1">
                    <a:lumMod val="85000"/>
                    <a:lumOff val="15000"/>
                  </a:schemeClr>
                </a:solidFill>
              </a:rPr>
              <a:t>לקות ראייה ועיוורון </a:t>
            </a:r>
            <a:r>
              <a:rPr lang="he-IL" sz="4000" b="1" dirty="0" smtClean="0">
                <a:solidFill>
                  <a:schemeClr val="tx1">
                    <a:lumMod val="85000"/>
                    <a:lumOff val="15000"/>
                  </a:schemeClr>
                </a:solidFill>
              </a:rPr>
              <a:t>ילדים</a:t>
            </a:r>
          </a:p>
          <a:p>
            <a:pPr algn="ctr" fontAlgn="auto">
              <a:spcAft>
                <a:spcPts val="0"/>
              </a:spcAft>
              <a:defRPr/>
            </a:pPr>
            <a:endParaRPr lang="he-IL" sz="4000" b="1" dirty="0" smtClean="0">
              <a:solidFill>
                <a:schemeClr val="tx1">
                  <a:lumMod val="85000"/>
                  <a:lumOff val="15000"/>
                </a:schemeClr>
              </a:solidFill>
            </a:endParaRPr>
          </a:p>
          <a:p>
            <a:pPr algn="ctr" fontAlgn="auto">
              <a:spcAft>
                <a:spcPts val="0"/>
              </a:spcAft>
              <a:defRPr/>
            </a:pPr>
            <a:r>
              <a:rPr lang="he-IL" sz="2400" b="1" dirty="0" smtClean="0">
                <a:solidFill>
                  <a:schemeClr val="tx1">
                    <a:lumMod val="85000"/>
                    <a:lumOff val="15000"/>
                  </a:schemeClr>
                </a:solidFill>
              </a:rPr>
              <a:t>0-18</a:t>
            </a:r>
            <a:endParaRPr lang="he-IL" sz="2400" b="1" dirty="0">
              <a:solidFill>
                <a:schemeClr val="tx1">
                  <a:lumMod val="85000"/>
                  <a:lumOff val="15000"/>
                </a:schemeClr>
              </a:solidFill>
            </a:endParaRPr>
          </a:p>
        </p:txBody>
      </p:sp>
      <p:pic>
        <p:nvPicPr>
          <p:cNvPr id="12" name="תמונה 11">
            <a:extLst>
              <a:ext uri="{FF2B5EF4-FFF2-40B4-BE49-F238E27FC236}">
                <a16:creationId xmlns:a16="http://schemas.microsoft.com/office/drawing/2014/main" xmlns="" id="{98904BE2-909A-45FF-97AD-292FB1382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305" y="715646"/>
            <a:ext cx="1749800" cy="1461561"/>
          </a:xfrm>
          <a:prstGeom prst="rect">
            <a:avLst/>
          </a:prstGeom>
        </p:spPr>
      </p:pic>
      <p:pic>
        <p:nvPicPr>
          <p:cNvPr id="18" name="תמונה 17">
            <a:extLst>
              <a:ext uri="{FF2B5EF4-FFF2-40B4-BE49-F238E27FC236}">
                <a16:creationId xmlns:a16="http://schemas.microsoft.com/office/drawing/2014/main" xmlns="" id="{29833A72-9568-43B6-9B79-D5733A066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5948777" cy="6858000"/>
          </a:xfrm>
          <a:custGeom>
            <a:avLst/>
            <a:gdLst>
              <a:gd name="connsiteX0" fmla="*/ 0 w 8468054"/>
              <a:gd name="connsiteY0" fmla="*/ 0 h 6858000"/>
              <a:gd name="connsiteX1" fmla="*/ 8468054 w 8468054"/>
              <a:gd name="connsiteY1" fmla="*/ 0 h 6858000"/>
              <a:gd name="connsiteX2" fmla="*/ 7835462 w 8468054"/>
              <a:gd name="connsiteY2" fmla="*/ 6858000 h 6858000"/>
              <a:gd name="connsiteX3" fmla="*/ 0 w 84680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468054" h="6858000">
                <a:moveTo>
                  <a:pt x="0" y="0"/>
                </a:moveTo>
                <a:lnTo>
                  <a:pt x="8468054" y="0"/>
                </a:lnTo>
                <a:lnTo>
                  <a:pt x="7835462" y="6858000"/>
                </a:lnTo>
                <a:lnTo>
                  <a:pt x="0" y="6858000"/>
                </a:lnTo>
                <a:close/>
              </a:path>
            </a:pathLst>
          </a:custGeom>
        </p:spPr>
      </p:pic>
      <p:cxnSp>
        <p:nvCxnSpPr>
          <p:cNvPr id="28" name="מחבר ישר 27">
            <a:extLst>
              <a:ext uri="{FF2B5EF4-FFF2-40B4-BE49-F238E27FC236}">
                <a16:creationId xmlns:a16="http://schemas.microsoft.com/office/drawing/2014/main" xmlns="" id="{D0B7E01F-9128-47E6-A829-353DC7F24891}"/>
              </a:ext>
            </a:extLst>
          </p:cNvPr>
          <p:cNvCxnSpPr>
            <a:cxnSpLocks/>
          </p:cNvCxnSpPr>
          <p:nvPr/>
        </p:nvCxnSpPr>
        <p:spPr>
          <a:xfrm flipH="1">
            <a:off x="5879148" y="3068960"/>
            <a:ext cx="2464568" cy="0"/>
          </a:xfrm>
          <a:prstGeom prst="line">
            <a:avLst/>
          </a:prstGeom>
          <a:ln>
            <a:solidFill>
              <a:srgbClr val="017838"/>
            </a:solidFill>
            <a:prstDash val="sysDash"/>
          </a:ln>
        </p:spPr>
        <p:style>
          <a:lnRef idx="1">
            <a:schemeClr val="accent1"/>
          </a:lnRef>
          <a:fillRef idx="0">
            <a:schemeClr val="accent1"/>
          </a:fillRef>
          <a:effectRef idx="0">
            <a:schemeClr val="accent1"/>
          </a:effectRef>
          <a:fontRef idx="minor">
            <a:schemeClr val="tx1"/>
          </a:fontRef>
        </p:style>
      </p:cxnSp>
      <p:sp>
        <p:nvSpPr>
          <p:cNvPr id="2" name="מלבן 1"/>
          <p:cNvSpPr/>
          <p:nvPr/>
        </p:nvSpPr>
        <p:spPr>
          <a:xfrm>
            <a:off x="5489847" y="5362900"/>
            <a:ext cx="3744416" cy="923330"/>
          </a:xfrm>
          <a:prstGeom prst="rect">
            <a:avLst/>
          </a:prstGeom>
        </p:spPr>
        <p:txBody>
          <a:bodyPr wrap="square">
            <a:spAutoFit/>
          </a:bodyPr>
          <a:lstStyle/>
          <a:p>
            <a:pPr algn="ctr" fontAlgn="auto">
              <a:lnSpc>
                <a:spcPct val="150000"/>
              </a:lnSpc>
              <a:spcAft>
                <a:spcPts val="0"/>
              </a:spcAft>
              <a:defRPr/>
            </a:pPr>
            <a:r>
              <a:rPr lang="he-IL" b="1" dirty="0">
                <a:solidFill>
                  <a:schemeClr val="tx1">
                    <a:lumMod val="85000"/>
                    <a:lumOff val="15000"/>
                  </a:schemeClr>
                </a:solidFill>
              </a:rPr>
              <a:t>ריטה </a:t>
            </a:r>
            <a:r>
              <a:rPr lang="he-IL" b="1" dirty="0" smtClean="0">
                <a:solidFill>
                  <a:schemeClr val="tx1">
                    <a:lumMod val="85000"/>
                    <a:lumOff val="15000"/>
                  </a:schemeClr>
                </a:solidFill>
              </a:rPr>
              <a:t>לפיד - </a:t>
            </a:r>
            <a:r>
              <a:rPr lang="he-IL" b="1" dirty="0">
                <a:solidFill>
                  <a:schemeClr val="tx1">
                    <a:lumMod val="85000"/>
                    <a:lumOff val="15000"/>
                  </a:schemeClr>
                </a:solidFill>
              </a:rPr>
              <a:t>מנהלת מקצועית </a:t>
            </a:r>
          </a:p>
          <a:p>
            <a:pPr algn="ctr" fontAlgn="auto">
              <a:lnSpc>
                <a:spcPct val="150000"/>
              </a:lnSpc>
              <a:spcAft>
                <a:spcPts val="0"/>
              </a:spcAft>
              <a:defRPr/>
            </a:pPr>
            <a:r>
              <a:rPr lang="he-IL" b="1" dirty="0">
                <a:solidFill>
                  <a:schemeClr val="tx1">
                    <a:lumMod val="85000"/>
                    <a:lumOff val="15000"/>
                  </a:schemeClr>
                </a:solidFill>
              </a:rPr>
              <a:t>דורית </a:t>
            </a:r>
            <a:r>
              <a:rPr lang="he-IL" b="1" dirty="0" smtClean="0">
                <a:solidFill>
                  <a:schemeClr val="tx1">
                    <a:lumMod val="85000"/>
                    <a:lumOff val="15000"/>
                  </a:schemeClr>
                </a:solidFill>
              </a:rPr>
              <a:t>כהן - </a:t>
            </a:r>
            <a:r>
              <a:rPr lang="he-IL" b="1" dirty="0">
                <a:solidFill>
                  <a:schemeClr val="tx1">
                    <a:lumMod val="85000"/>
                    <a:lumOff val="15000"/>
                  </a:schemeClr>
                </a:solidFill>
              </a:rPr>
              <a:t>מנהלת מקצועית גיל הרך </a:t>
            </a:r>
            <a:endParaRPr lang="he-IL" sz="1600" b="1" dirty="0">
              <a:solidFill>
                <a:schemeClr val="tx1">
                  <a:lumMod val="85000"/>
                  <a:lumOff val="15000"/>
                </a:schemeClr>
              </a:solidFill>
            </a:endParaRPr>
          </a:p>
        </p:txBody>
      </p:sp>
    </p:spTree>
    <p:extLst>
      <p:ext uri="{BB962C8B-B14F-4D97-AF65-F5344CB8AC3E}">
        <p14:creationId xmlns:p14="http://schemas.microsoft.com/office/powerpoint/2010/main" val="37544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xmlns="" id="{BFEEE5FF-6E80-1D40-A6DE-381E3E3B46CA}"/>
              </a:ext>
            </a:extLst>
          </p:cNvPr>
          <p:cNvSpPr>
            <a:spLocks noGrp="1"/>
          </p:cNvSpPr>
          <p:nvPr>
            <p:ph type="title"/>
          </p:nvPr>
        </p:nvSpPr>
        <p:spPr>
          <a:xfrm>
            <a:off x="909836" y="980728"/>
            <a:ext cx="7584132" cy="406194"/>
          </a:xfrm>
        </p:spPr>
        <p:txBody>
          <a:bodyPr/>
          <a:lstStyle/>
          <a:p>
            <a:r>
              <a:rPr lang="he-IL" sz="3600" b="1" dirty="0" smtClean="0">
                <a:cs typeface="+mn-cs"/>
              </a:rPr>
              <a:t>7 מיומנויות </a:t>
            </a:r>
            <a:r>
              <a:rPr lang="he-IL" sz="3600" b="1" dirty="0">
                <a:cs typeface="+mn-cs"/>
              </a:rPr>
              <a:t>תפקוד הראייה</a:t>
            </a:r>
          </a:p>
        </p:txBody>
      </p:sp>
      <p:graphicFrame>
        <p:nvGraphicFramePr>
          <p:cNvPr id="6" name="דיאגרמה 5"/>
          <p:cNvGraphicFramePr/>
          <p:nvPr>
            <p:extLst>
              <p:ext uri="{D42A27DB-BD31-4B8C-83A1-F6EECF244321}">
                <p14:modId xmlns:p14="http://schemas.microsoft.com/office/powerpoint/2010/main" val="1091696484"/>
              </p:ext>
            </p:extLst>
          </p:nvPr>
        </p:nvGraphicFramePr>
        <p:xfrm>
          <a:off x="404938" y="2204864"/>
          <a:ext cx="852517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מלבן 6"/>
          <p:cNvSpPr/>
          <p:nvPr/>
        </p:nvSpPr>
        <p:spPr>
          <a:xfrm>
            <a:off x="1506407" y="5048093"/>
            <a:ext cx="6390991" cy="1200329"/>
          </a:xfrm>
          <a:prstGeom prst="rect">
            <a:avLst/>
          </a:prstGeom>
        </p:spPr>
        <p:txBody>
          <a:bodyPr wrap="square">
            <a:spAutoFit/>
          </a:bodyPr>
          <a:lstStyle/>
          <a:p>
            <a:pPr marL="0" indent="0" algn="ctr">
              <a:lnSpc>
                <a:spcPct val="150000"/>
              </a:lnSpc>
              <a:buNone/>
            </a:pPr>
            <a:r>
              <a:rPr lang="he-IL" b="1" dirty="0"/>
              <a:t>מיומנויות אלו אינן נרכשות באופן אקראי וניתן לראות רכישה/למידה של המיומנויות לאו-דווקא לפי השלבים המקובלים והנראים לעין.</a:t>
            </a:r>
          </a:p>
          <a:p>
            <a:pPr marL="0" indent="0" algn="ctr">
              <a:buNone/>
            </a:pPr>
            <a:endParaRPr lang="he-IL" b="1" dirty="0"/>
          </a:p>
        </p:txBody>
      </p:sp>
    </p:spTree>
    <p:extLst>
      <p:ext uri="{BB962C8B-B14F-4D97-AF65-F5344CB8AC3E}">
        <p14:creationId xmlns:p14="http://schemas.microsoft.com/office/powerpoint/2010/main" val="973888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p:cNvSpPr/>
          <p:nvPr/>
        </p:nvSpPr>
        <p:spPr>
          <a:xfrm>
            <a:off x="4986707" y="980728"/>
            <a:ext cx="3401717" cy="8027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תוכן 2"/>
          <p:cNvSpPr txBox="1">
            <a:spLocks/>
          </p:cNvSpPr>
          <p:nvPr/>
        </p:nvSpPr>
        <p:spPr bwMode="auto">
          <a:xfrm>
            <a:off x="1475656" y="1758809"/>
            <a:ext cx="7022102" cy="685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rgbClr val="2AB9E6"/>
                </a:solidFill>
              </a:rPr>
              <a:t/>
            </a:r>
            <a:br>
              <a:rPr lang="en-US" b="1" dirty="0" smtClean="0">
                <a:solidFill>
                  <a:srgbClr val="2AB9E6"/>
                </a:solidFill>
              </a:rPr>
            </a:br>
            <a:r>
              <a:rPr lang="he-IL" sz="2000" b="1" dirty="0" smtClean="0"/>
              <a:t>מודעות היא ההבחנה בקיומו של דבר מה, הכרה בו וערנות כלפיו.</a:t>
            </a:r>
          </a:p>
          <a:p>
            <a:pPr marL="0" indent="0">
              <a:buFont typeface="Arial" pitchFamily="34" charset="0"/>
              <a:buNone/>
            </a:pPr>
            <a:r>
              <a:rPr lang="he-IL" sz="2000" dirty="0" smtClean="0"/>
              <a:t>המיומנות הבסיסית ביותר, חשובה להתפתחות הילד.</a:t>
            </a:r>
          </a:p>
          <a:p>
            <a:pPr marL="0" indent="0">
              <a:buFont typeface="Arial" pitchFamily="34" charset="0"/>
              <a:buNone/>
            </a:pPr>
            <a:endParaRPr lang="he-IL" sz="2000" dirty="0" smtClean="0"/>
          </a:p>
          <a:p>
            <a:pPr marL="0" indent="0">
              <a:buFont typeface="Arial" pitchFamily="34" charset="0"/>
              <a:buNone/>
            </a:pPr>
            <a:r>
              <a:rPr lang="he-IL" sz="2000" dirty="0" smtClean="0"/>
              <a:t>מלמדת אותנו על היכולת של הילד להשתמש במערכת הוויזואלית באופן תפקודי ב2 היבטים: </a:t>
            </a:r>
          </a:p>
          <a:p>
            <a:pPr marL="0" indent="0">
              <a:buFont typeface="Arial" pitchFamily="34" charset="0"/>
              <a:buNone/>
            </a:pPr>
            <a:endParaRPr lang="he-IL" sz="2000" dirty="0" smtClean="0"/>
          </a:p>
          <a:p>
            <a:pPr marL="0" indent="0">
              <a:buNone/>
            </a:pPr>
            <a:r>
              <a:rPr lang="he-IL" sz="2000" dirty="0"/>
              <a:t>1</a:t>
            </a:r>
            <a:r>
              <a:rPr lang="he-IL" sz="2000" dirty="0" smtClean="0"/>
              <a:t>.ההבחנה בין אור לחושך</a:t>
            </a:r>
          </a:p>
          <a:p>
            <a:pPr marL="0" indent="0">
              <a:buNone/>
            </a:pPr>
            <a:endParaRPr lang="he-IL" sz="2000" dirty="0" smtClean="0"/>
          </a:p>
          <a:p>
            <a:pPr marL="0" indent="0">
              <a:buNone/>
            </a:pPr>
            <a:r>
              <a:rPr lang="he-IL" sz="2000" dirty="0" smtClean="0"/>
              <a:t>2. ההיבט התפקודי הנו הכיווניות במרחב -כיוון מלמד על כך שהילד יודע איפה הוא ושהוא יודע שיש מרחב (איך הראייה שלי מובילה אותי בעולם).</a:t>
            </a:r>
            <a:endParaRPr lang="en-US" sz="2000" dirty="0" smtClean="0"/>
          </a:p>
          <a:p>
            <a:pPr marL="0" indent="0">
              <a:buFont typeface="Arial" pitchFamily="34" charset="0"/>
              <a:buNone/>
            </a:pPr>
            <a:r>
              <a:rPr lang="en-US" sz="2000" dirty="0" smtClean="0"/>
              <a:t/>
            </a:r>
            <a:br>
              <a:rPr lang="en-US" sz="2000" dirty="0" smtClean="0"/>
            </a:br>
            <a:endParaRPr lang="he-IL" sz="2000" dirty="0" smtClean="0"/>
          </a:p>
          <a:p>
            <a:pPr marL="0" indent="0" algn="just">
              <a:buFont typeface="Arial" pitchFamily="34" charset="0"/>
              <a:buNone/>
            </a:pPr>
            <a:endParaRPr lang="he-IL" sz="2000" dirty="0" smtClean="0"/>
          </a:p>
          <a:p>
            <a:pPr marL="0" indent="0" algn="just">
              <a:buFont typeface="Arial" pitchFamily="34" charset="0"/>
              <a:buNone/>
            </a:pPr>
            <a:endParaRPr lang="he-IL" dirty="0" smtClean="0"/>
          </a:p>
          <a:p>
            <a:pPr marL="0" indent="0">
              <a:buFont typeface="Arial" pitchFamily="34" charset="0"/>
              <a:buNone/>
            </a:pPr>
            <a:endParaRPr lang="he-IL" dirty="0"/>
          </a:p>
        </p:txBody>
      </p:sp>
      <p:sp>
        <p:nvSpPr>
          <p:cNvPr id="5" name="מציין מיקום תוכן 1">
            <a:extLst>
              <a:ext uri="{FF2B5EF4-FFF2-40B4-BE49-F238E27FC236}">
                <a16:creationId xmlns:a16="http://schemas.microsoft.com/office/drawing/2014/main" xmlns="" id="{C8202854-7434-4270-ACE2-E16296F93150}"/>
              </a:ext>
            </a:extLst>
          </p:cNvPr>
          <p:cNvSpPr txBox="1">
            <a:spLocks/>
          </p:cNvSpPr>
          <p:nvPr/>
        </p:nvSpPr>
        <p:spPr>
          <a:xfrm>
            <a:off x="-4068960" y="980728"/>
            <a:ext cx="12293514" cy="802707"/>
          </a:xfrm>
          <a:prstGeom prst="rect">
            <a:avLst/>
          </a:prstGeom>
        </p:spPr>
        <p:txBody>
          <a:bodyPr vert="horz" lIns="91440" tIns="45720" rIns="91440" bIns="45720" rtlCol="1" anchor="ct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r>
              <a:rPr lang="he-IL" sz="2400" b="1" dirty="0" smtClean="0"/>
              <a:t>1. מודעות- </a:t>
            </a:r>
            <a:r>
              <a:rPr lang="en-US" sz="2400" b="1" dirty="0" smtClean="0"/>
              <a:t>Awareness</a:t>
            </a:r>
            <a:endParaRPr lang="he-IL" sz="2400" b="1" dirty="0"/>
          </a:p>
        </p:txBody>
      </p:sp>
    </p:spTree>
    <p:extLst>
      <p:ext uri="{BB962C8B-B14F-4D97-AF65-F5344CB8AC3E}">
        <p14:creationId xmlns:p14="http://schemas.microsoft.com/office/powerpoint/2010/main" val="442960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p:cNvSpPr/>
          <p:nvPr/>
        </p:nvSpPr>
        <p:spPr>
          <a:xfrm>
            <a:off x="5020722" y="980957"/>
            <a:ext cx="3401717" cy="8027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תוכן 1">
            <a:extLst>
              <a:ext uri="{FF2B5EF4-FFF2-40B4-BE49-F238E27FC236}">
                <a16:creationId xmlns:a16="http://schemas.microsoft.com/office/drawing/2014/main" xmlns="" id="{C8202854-7434-4270-ACE2-E16296F93150}"/>
              </a:ext>
            </a:extLst>
          </p:cNvPr>
          <p:cNvSpPr txBox="1">
            <a:spLocks/>
          </p:cNvSpPr>
          <p:nvPr/>
        </p:nvSpPr>
        <p:spPr>
          <a:xfrm>
            <a:off x="-3905090" y="980728"/>
            <a:ext cx="12293514" cy="802707"/>
          </a:xfrm>
          <a:prstGeom prst="rect">
            <a:avLst/>
          </a:prstGeom>
        </p:spPr>
        <p:txBody>
          <a:bodyPr vert="horz" lIns="91440" tIns="45720" rIns="91440" bIns="45720" rtlCol="1" anchor="ct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r>
              <a:rPr lang="he-IL" sz="2400" b="1" dirty="0" smtClean="0"/>
              <a:t>1. מודעות- </a:t>
            </a:r>
            <a:r>
              <a:rPr lang="en-US" sz="2400" b="1" dirty="0" smtClean="0"/>
              <a:t>Awareness</a:t>
            </a:r>
            <a:endParaRPr lang="he-IL" sz="2400" b="1" dirty="0"/>
          </a:p>
        </p:txBody>
      </p:sp>
      <p:sp>
        <p:nvSpPr>
          <p:cNvPr id="7" name="מציין מיקום תוכן 2"/>
          <p:cNvSpPr>
            <a:spLocks noGrp="1"/>
          </p:cNvSpPr>
          <p:nvPr>
            <p:ph idx="1"/>
          </p:nvPr>
        </p:nvSpPr>
        <p:spPr>
          <a:xfrm>
            <a:off x="573567" y="2060848"/>
            <a:ext cx="7848872" cy="6851176"/>
          </a:xfrm>
        </p:spPr>
        <p:txBody>
          <a:bodyPr>
            <a:normAutofit/>
          </a:bodyPr>
          <a:lstStyle/>
          <a:p>
            <a:pPr marL="0" indent="0">
              <a:buNone/>
            </a:pPr>
            <a:r>
              <a:rPr lang="he-IL" sz="2000" b="1" dirty="0"/>
              <a:t>איך נבצע הערכה למיומנות זו </a:t>
            </a:r>
            <a:r>
              <a:rPr lang="he-IL" sz="2000" b="1" dirty="0" smtClean="0"/>
              <a:t>?</a:t>
            </a:r>
          </a:p>
          <a:p>
            <a:pPr marL="0" indent="0">
              <a:buNone/>
            </a:pPr>
            <a:r>
              <a:rPr lang="he-IL" sz="2000" b="1" dirty="0" smtClean="0"/>
              <a:t> </a:t>
            </a:r>
            <a:r>
              <a:rPr lang="he-IL" sz="2000" b="1" dirty="0"/>
              <a:t>נחפש..</a:t>
            </a:r>
          </a:p>
          <a:p>
            <a:r>
              <a:rPr lang="he-IL" sz="2000" dirty="0"/>
              <a:t> תגובה למקור אור</a:t>
            </a:r>
          </a:p>
          <a:p>
            <a:r>
              <a:rPr lang="he-IL" sz="2000" dirty="0"/>
              <a:t> תגובה לתנועה של גירוי.</a:t>
            </a:r>
          </a:p>
          <a:p>
            <a:r>
              <a:rPr lang="he-IL" sz="2000" dirty="0"/>
              <a:t> תגובה לחפץ                                                                    </a:t>
            </a:r>
          </a:p>
          <a:p>
            <a:r>
              <a:rPr lang="he-IL" sz="2000" dirty="0"/>
              <a:t> תגובה לפנים</a:t>
            </a:r>
          </a:p>
          <a:p>
            <a:endParaRPr lang="he-IL" sz="2000" dirty="0"/>
          </a:p>
          <a:p>
            <a:pPr marL="0" indent="0">
              <a:buNone/>
            </a:pPr>
            <a:r>
              <a:rPr lang="he-IL" sz="2000" b="1" dirty="0" smtClean="0"/>
              <a:t>נבחין:</a:t>
            </a:r>
            <a:endParaRPr lang="he-IL" sz="2000" b="1" dirty="0"/>
          </a:p>
          <a:p>
            <a:pPr>
              <a:defRPr/>
            </a:pPr>
            <a:r>
              <a:rPr lang="he-IL" sz="2000" dirty="0"/>
              <a:t>הפנית מבט רגעית. </a:t>
            </a:r>
          </a:p>
          <a:p>
            <a:pPr>
              <a:defRPr/>
            </a:pPr>
            <a:r>
              <a:rPr lang="he-IL" sz="2000" dirty="0"/>
              <a:t>שינוי פיזי אצל הילד (תגובה נוירו התנהגותית)- העלאת טונוס, שינוי קצב נשימה, מצמוץ, דריכות וכל שינוי שלא נראה קודם.</a:t>
            </a:r>
          </a:p>
        </p:txBody>
      </p:sp>
    </p:spTree>
    <p:extLst>
      <p:ext uri="{BB962C8B-B14F-4D97-AF65-F5344CB8AC3E}">
        <p14:creationId xmlns:p14="http://schemas.microsoft.com/office/powerpoint/2010/main" val="2297489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5652120" y="1700808"/>
            <a:ext cx="2488702" cy="2517752"/>
            <a:chOff x="5878953" y="486631"/>
            <a:chExt cx="1469426" cy="1472217"/>
          </a:xfrm>
          <a:scene3d>
            <a:camera prst="orthographicFront"/>
            <a:lightRig rig="threePt" dir="t">
              <a:rot lat="0" lon="0" rev="7500000"/>
            </a:lightRig>
          </a:scene3d>
        </p:grpSpPr>
        <p:sp>
          <p:nvSpPr>
            <p:cNvPr id="5" name="אליפסה 4"/>
            <p:cNvSpPr/>
            <p:nvPr/>
          </p:nvSpPr>
          <p:spPr>
            <a:xfrm>
              <a:off x="5878953" y="489422"/>
              <a:ext cx="1469426" cy="1469426"/>
            </a:xfrm>
            <a:prstGeom prst="ellipse">
              <a:avLst/>
            </a:prstGeom>
            <a:solidFill>
              <a:srgbClr val="FFFF00"/>
            </a:solidFill>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6" name="אליפסה 4"/>
            <p:cNvSpPr txBox="1"/>
            <p:nvPr/>
          </p:nvSpPr>
          <p:spPr>
            <a:xfrm>
              <a:off x="6094145" y="486631"/>
              <a:ext cx="1039042" cy="103904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60650" tIns="22860" rIns="60650" bIns="22860" numCol="1" spcCol="1270" anchor="ctr" anchorCtr="0">
              <a:noAutofit/>
            </a:bodyPr>
            <a:lstStyle/>
            <a:p>
              <a:pPr algn="ctr" defTabSz="800100" fontAlgn="auto">
                <a:lnSpc>
                  <a:spcPct val="90000"/>
                </a:lnSpc>
                <a:spcAft>
                  <a:spcPct val="35000"/>
                </a:spcAft>
              </a:pPr>
              <a:endParaRPr lang="he-IL" b="1" dirty="0">
                <a:solidFill>
                  <a:prstClr val="black"/>
                </a:solidFill>
              </a:endParaRPr>
            </a:p>
            <a:p>
              <a:pPr algn="ctr" defTabSz="800100" fontAlgn="auto">
                <a:lnSpc>
                  <a:spcPct val="90000"/>
                </a:lnSpc>
                <a:spcAft>
                  <a:spcPct val="35000"/>
                </a:spcAft>
              </a:pPr>
              <a:endParaRPr lang="he-IL" b="1" dirty="0" smtClean="0">
                <a:solidFill>
                  <a:prstClr val="black"/>
                </a:solidFill>
              </a:endParaRPr>
            </a:p>
            <a:p>
              <a:pPr algn="ctr" defTabSz="800100" fontAlgn="auto">
                <a:lnSpc>
                  <a:spcPct val="90000"/>
                </a:lnSpc>
                <a:spcAft>
                  <a:spcPct val="35000"/>
                </a:spcAft>
              </a:pPr>
              <a:r>
                <a:rPr lang="he-IL" sz="2400" b="1" dirty="0" smtClean="0">
                  <a:solidFill>
                    <a:prstClr val="black"/>
                  </a:solidFill>
                </a:rPr>
                <a:t>מיקוד </a:t>
              </a:r>
              <a:r>
                <a:rPr lang="he-IL" sz="2400" b="1" dirty="0">
                  <a:solidFill>
                    <a:prstClr val="black"/>
                  </a:solidFill>
                </a:rPr>
                <a:t>מבט וקשר עין</a:t>
              </a:r>
            </a:p>
          </p:txBody>
        </p:sp>
      </p:grpSp>
      <p:grpSp>
        <p:nvGrpSpPr>
          <p:cNvPr id="7" name="קבוצה 6"/>
          <p:cNvGrpSpPr/>
          <p:nvPr/>
        </p:nvGrpSpPr>
        <p:grpSpPr>
          <a:xfrm>
            <a:off x="1115616" y="1700808"/>
            <a:ext cx="2425388" cy="2517752"/>
            <a:chOff x="4696903" y="509025"/>
            <a:chExt cx="1469426" cy="1469426"/>
          </a:xfrm>
          <a:scene3d>
            <a:camera prst="orthographicFront"/>
            <a:lightRig rig="threePt" dir="t">
              <a:rot lat="0" lon="0" rev="7500000"/>
            </a:lightRig>
          </a:scene3d>
        </p:grpSpPr>
        <p:sp>
          <p:nvSpPr>
            <p:cNvPr id="8" name="אליפסה 7"/>
            <p:cNvSpPr/>
            <p:nvPr/>
          </p:nvSpPr>
          <p:spPr>
            <a:xfrm>
              <a:off x="4696903" y="509025"/>
              <a:ext cx="1469426" cy="1469426"/>
            </a:xfrm>
            <a:prstGeom prst="ellipse">
              <a:avLst/>
            </a:prstGeom>
            <a:solidFill>
              <a:srgbClr val="00B050"/>
            </a:solidFill>
            <a:sp3d prstMaterial="plastic">
              <a:bevelT w="127000" h="25400" prst="relaxedInset"/>
            </a:sp3d>
          </p:spPr>
          <p:style>
            <a:lnRef idx="0">
              <a:schemeClr val="lt1">
                <a:hueOff val="0"/>
                <a:satOff val="0"/>
                <a:lumOff val="0"/>
                <a:alphaOff val="0"/>
              </a:schemeClr>
            </a:lnRef>
            <a:fillRef idx="3">
              <a:schemeClr val="accent4">
                <a:alpha val="50000"/>
                <a:hueOff val="0"/>
                <a:satOff val="0"/>
                <a:lumOff val="0"/>
                <a:alphaOff val="0"/>
              </a:schemeClr>
            </a:fillRef>
            <a:effectRef idx="2">
              <a:schemeClr val="accent4">
                <a:alpha val="50000"/>
                <a:hueOff val="0"/>
                <a:satOff val="0"/>
                <a:lumOff val="0"/>
                <a:alphaOff val="0"/>
              </a:schemeClr>
            </a:effectRef>
            <a:fontRef idx="minor">
              <a:schemeClr val="tx1"/>
            </a:fontRef>
          </p:style>
        </p:sp>
        <p:sp>
          <p:nvSpPr>
            <p:cNvPr id="9" name="אליפסה 4"/>
            <p:cNvSpPr txBox="1"/>
            <p:nvPr/>
          </p:nvSpPr>
          <p:spPr>
            <a:xfrm>
              <a:off x="4912095" y="724217"/>
              <a:ext cx="1039042" cy="103904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60650" tIns="19050" rIns="60650" bIns="19050" numCol="1" spcCol="1270" anchor="ctr" anchorCtr="0">
              <a:noAutofit/>
            </a:bodyPr>
            <a:lstStyle/>
            <a:p>
              <a:pPr algn="ctr" defTabSz="800100" fontAlgn="auto">
                <a:lnSpc>
                  <a:spcPct val="90000"/>
                </a:lnSpc>
                <a:spcAft>
                  <a:spcPct val="35000"/>
                </a:spcAft>
              </a:pPr>
              <a:r>
                <a:rPr lang="he-IL" sz="2400" b="1" dirty="0">
                  <a:solidFill>
                    <a:prstClr val="black"/>
                  </a:solidFill>
                </a:rPr>
                <a:t>מעקב</a:t>
              </a:r>
            </a:p>
          </p:txBody>
        </p:sp>
      </p:grpSp>
      <p:sp>
        <p:nvSpPr>
          <p:cNvPr id="22" name="מלבן 21"/>
          <p:cNvSpPr/>
          <p:nvPr/>
        </p:nvSpPr>
        <p:spPr>
          <a:xfrm>
            <a:off x="3943098" y="4396274"/>
            <a:ext cx="4572000" cy="2031325"/>
          </a:xfrm>
          <a:prstGeom prst="rect">
            <a:avLst/>
          </a:prstGeom>
        </p:spPr>
        <p:txBody>
          <a:bodyPr>
            <a:spAutoFit/>
          </a:bodyPr>
          <a:lstStyle/>
          <a:p>
            <a:pPr fontAlgn="auto">
              <a:spcBef>
                <a:spcPts val="0"/>
              </a:spcBef>
              <a:spcAft>
                <a:spcPts val="0"/>
              </a:spcAft>
            </a:pPr>
            <a:r>
              <a:rPr lang="he-IL" b="1" dirty="0" smtClean="0">
                <a:solidFill>
                  <a:prstClr val="black"/>
                </a:solidFill>
                <a:latin typeface="Calibri" panose="020F0502020204030204"/>
              </a:rPr>
              <a:t>מיקוד מבט/ נעיצת מבט: </a:t>
            </a:r>
          </a:p>
          <a:p>
            <a:pPr fontAlgn="auto">
              <a:spcBef>
                <a:spcPts val="0"/>
              </a:spcBef>
              <a:spcAft>
                <a:spcPts val="0"/>
              </a:spcAft>
            </a:pPr>
            <a:r>
              <a:rPr lang="he-IL" b="1" dirty="0" smtClean="0">
                <a:solidFill>
                  <a:prstClr val="black"/>
                </a:solidFill>
                <a:latin typeface="Calibri" panose="020F0502020204030204"/>
              </a:rPr>
              <a:t>היכולת להביא את שתי העיניים יחד</a:t>
            </a:r>
          </a:p>
          <a:p>
            <a:pPr fontAlgn="auto">
              <a:spcBef>
                <a:spcPts val="0"/>
              </a:spcBef>
              <a:spcAft>
                <a:spcPts val="0"/>
              </a:spcAft>
            </a:pPr>
            <a:r>
              <a:rPr lang="he-IL" b="1" dirty="0" smtClean="0">
                <a:solidFill>
                  <a:prstClr val="black"/>
                </a:solidFill>
                <a:latin typeface="Calibri" panose="020F0502020204030204"/>
              </a:rPr>
              <a:t> (או עין אחת) למטרה ויזואלית.</a:t>
            </a:r>
          </a:p>
          <a:p>
            <a:pPr fontAlgn="auto">
              <a:spcBef>
                <a:spcPts val="0"/>
              </a:spcBef>
              <a:spcAft>
                <a:spcPts val="0"/>
              </a:spcAft>
            </a:pPr>
            <a:endParaRPr lang="he-IL" b="1" dirty="0" smtClean="0">
              <a:solidFill>
                <a:prstClr val="black"/>
              </a:solidFill>
              <a:latin typeface="Calibri" panose="020F0502020204030204"/>
            </a:endParaRPr>
          </a:p>
          <a:p>
            <a:pPr fontAlgn="auto">
              <a:spcBef>
                <a:spcPts val="0"/>
              </a:spcBef>
              <a:spcAft>
                <a:spcPts val="0"/>
              </a:spcAft>
            </a:pPr>
            <a:r>
              <a:rPr lang="he-IL" b="1" dirty="0" smtClean="0">
                <a:solidFill>
                  <a:prstClr val="black"/>
                </a:solidFill>
                <a:latin typeface="Calibri" panose="020F0502020204030204"/>
              </a:rPr>
              <a:t>קשר עין: תקשורת בלתי מילולית, </a:t>
            </a:r>
          </a:p>
          <a:p>
            <a:pPr fontAlgn="auto">
              <a:spcBef>
                <a:spcPts val="0"/>
              </a:spcBef>
              <a:spcAft>
                <a:spcPts val="0"/>
              </a:spcAft>
            </a:pPr>
            <a:r>
              <a:rPr lang="he-IL" b="1" dirty="0" smtClean="0">
                <a:solidFill>
                  <a:prstClr val="black"/>
                </a:solidFill>
                <a:latin typeface="Calibri" panose="020F0502020204030204"/>
              </a:rPr>
              <a:t>בה שני אנשים מביטים אחד בעיני השני </a:t>
            </a:r>
          </a:p>
          <a:p>
            <a:pPr fontAlgn="auto">
              <a:spcBef>
                <a:spcPts val="0"/>
              </a:spcBef>
              <a:spcAft>
                <a:spcPts val="0"/>
              </a:spcAft>
            </a:pPr>
            <a:r>
              <a:rPr lang="he-IL" b="1" dirty="0" smtClean="0">
                <a:solidFill>
                  <a:prstClr val="black"/>
                </a:solidFill>
                <a:latin typeface="Calibri" panose="020F0502020204030204"/>
              </a:rPr>
              <a:t>באותו הזמן.  </a:t>
            </a:r>
            <a:endParaRPr lang="he-IL" b="1" dirty="0">
              <a:solidFill>
                <a:prstClr val="black"/>
              </a:solidFill>
              <a:latin typeface="Calibri" panose="020F0502020204030204"/>
            </a:endParaRPr>
          </a:p>
        </p:txBody>
      </p:sp>
      <p:sp>
        <p:nvSpPr>
          <p:cNvPr id="23" name="מלבן 22"/>
          <p:cNvSpPr/>
          <p:nvPr/>
        </p:nvSpPr>
        <p:spPr>
          <a:xfrm>
            <a:off x="-815195" y="4587275"/>
            <a:ext cx="4572000" cy="923330"/>
          </a:xfrm>
          <a:prstGeom prst="rect">
            <a:avLst/>
          </a:prstGeom>
        </p:spPr>
        <p:txBody>
          <a:bodyPr>
            <a:spAutoFit/>
          </a:bodyPr>
          <a:lstStyle/>
          <a:p>
            <a:pPr fontAlgn="auto">
              <a:spcBef>
                <a:spcPts val="0"/>
              </a:spcBef>
              <a:spcAft>
                <a:spcPts val="0"/>
              </a:spcAft>
            </a:pPr>
            <a:r>
              <a:rPr lang="he-IL" b="1" dirty="0" smtClean="0">
                <a:solidFill>
                  <a:prstClr val="black"/>
                </a:solidFill>
                <a:latin typeface="Calibri" panose="020F0502020204030204"/>
              </a:rPr>
              <a:t>מעקב: תזוזה של העיניים / ראש, </a:t>
            </a:r>
          </a:p>
          <a:p>
            <a:pPr fontAlgn="auto">
              <a:spcBef>
                <a:spcPts val="0"/>
              </a:spcBef>
              <a:spcAft>
                <a:spcPts val="0"/>
              </a:spcAft>
            </a:pPr>
            <a:r>
              <a:rPr lang="he-IL" b="1" dirty="0">
                <a:solidFill>
                  <a:prstClr val="black"/>
                </a:solidFill>
                <a:latin typeface="Calibri" panose="020F0502020204030204"/>
              </a:rPr>
              <a:t> </a:t>
            </a:r>
            <a:r>
              <a:rPr lang="he-IL" b="1" dirty="0" smtClean="0">
                <a:solidFill>
                  <a:prstClr val="black"/>
                </a:solidFill>
                <a:latin typeface="Calibri" panose="020F0502020204030204"/>
              </a:rPr>
              <a:t>          אחר חפץ / אדם.</a:t>
            </a:r>
            <a:br>
              <a:rPr lang="he-IL" b="1" dirty="0" smtClean="0">
                <a:solidFill>
                  <a:prstClr val="black"/>
                </a:solidFill>
                <a:latin typeface="Calibri" panose="020F0502020204030204"/>
              </a:rPr>
            </a:br>
            <a:endParaRPr lang="he-IL" b="1" dirty="0">
              <a:solidFill>
                <a:prstClr val="black"/>
              </a:solidFill>
              <a:latin typeface="Calibri" panose="020F0502020204030204"/>
            </a:endParaRPr>
          </a:p>
        </p:txBody>
      </p:sp>
    </p:spTree>
    <p:extLst>
      <p:ext uri="{BB962C8B-B14F-4D97-AF65-F5344CB8AC3E}">
        <p14:creationId xmlns:p14="http://schemas.microsoft.com/office/powerpoint/2010/main" val="345910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קבוצה 28"/>
          <p:cNvGrpSpPr/>
          <p:nvPr/>
        </p:nvGrpSpPr>
        <p:grpSpPr>
          <a:xfrm>
            <a:off x="5659451" y="1885050"/>
            <a:ext cx="2446965" cy="2364495"/>
            <a:chOff x="2352330" y="489422"/>
            <a:chExt cx="1469426" cy="1469426"/>
          </a:xfrm>
          <a:scene3d>
            <a:camera prst="orthographicFront"/>
            <a:lightRig rig="threePt" dir="t">
              <a:rot lat="0" lon="0" rev="7500000"/>
            </a:lightRig>
          </a:scene3d>
        </p:grpSpPr>
        <p:sp>
          <p:nvSpPr>
            <p:cNvPr id="30" name="אליפסה 29"/>
            <p:cNvSpPr/>
            <p:nvPr/>
          </p:nvSpPr>
          <p:spPr>
            <a:xfrm>
              <a:off x="2352330" y="489422"/>
              <a:ext cx="1469426" cy="1469426"/>
            </a:xfrm>
            <a:prstGeom prst="ellipse">
              <a:avLst/>
            </a:prstGeom>
            <a:solidFill>
              <a:srgbClr val="7030A0"/>
            </a:solidFill>
            <a:sp3d prstMaterial="plastic">
              <a:bevelT w="127000" h="25400" prst="relaxedInset"/>
            </a:sp3d>
          </p:spPr>
          <p:style>
            <a:lnRef idx="0">
              <a:schemeClr val="lt1">
                <a:hueOff val="0"/>
                <a:satOff val="0"/>
                <a:lumOff val="0"/>
                <a:alphaOff val="0"/>
              </a:schemeClr>
            </a:lnRef>
            <a:fillRef idx="3">
              <a:schemeClr val="accent6">
                <a:alpha val="50000"/>
                <a:hueOff val="0"/>
                <a:satOff val="0"/>
                <a:lumOff val="0"/>
                <a:alphaOff val="0"/>
              </a:schemeClr>
            </a:fillRef>
            <a:effectRef idx="2">
              <a:schemeClr val="accent6">
                <a:alpha val="50000"/>
                <a:hueOff val="0"/>
                <a:satOff val="0"/>
                <a:lumOff val="0"/>
                <a:alphaOff val="0"/>
              </a:schemeClr>
            </a:effectRef>
            <a:fontRef idx="minor">
              <a:schemeClr val="tx1"/>
            </a:fontRef>
          </p:style>
        </p:sp>
        <p:sp>
          <p:nvSpPr>
            <p:cNvPr id="31" name="אליפסה 4"/>
            <p:cNvSpPr txBox="1"/>
            <p:nvPr/>
          </p:nvSpPr>
          <p:spPr>
            <a:xfrm>
              <a:off x="2567522" y="704614"/>
              <a:ext cx="1039042" cy="103904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60650" tIns="19050" rIns="60650" bIns="19050" numCol="1" spcCol="1270" anchor="ctr" anchorCtr="0">
              <a:noAutofit/>
            </a:bodyPr>
            <a:lstStyle/>
            <a:p>
              <a:pPr algn="ctr" defTabSz="666750" fontAlgn="auto">
                <a:lnSpc>
                  <a:spcPct val="90000"/>
                </a:lnSpc>
                <a:spcAft>
                  <a:spcPct val="35000"/>
                </a:spcAft>
              </a:pPr>
              <a:r>
                <a:rPr lang="he-IL" sz="2400" b="1" dirty="0">
                  <a:solidFill>
                    <a:prstClr val="black"/>
                  </a:solidFill>
                </a:rPr>
                <a:t>ראיית עומק</a:t>
              </a:r>
            </a:p>
          </p:txBody>
        </p:sp>
      </p:grpSp>
      <p:sp>
        <p:nvSpPr>
          <p:cNvPr id="32" name="מלבן 31"/>
          <p:cNvSpPr/>
          <p:nvPr/>
        </p:nvSpPr>
        <p:spPr>
          <a:xfrm>
            <a:off x="5220072" y="4377160"/>
            <a:ext cx="3003936" cy="1754326"/>
          </a:xfrm>
          <a:prstGeom prst="rect">
            <a:avLst/>
          </a:prstGeom>
        </p:spPr>
        <p:txBody>
          <a:bodyPr wrap="square">
            <a:spAutoFit/>
          </a:bodyPr>
          <a:lstStyle/>
          <a:p>
            <a:pPr fontAlgn="auto">
              <a:spcBef>
                <a:spcPts val="0"/>
              </a:spcBef>
              <a:spcAft>
                <a:spcPts val="0"/>
              </a:spcAft>
            </a:pPr>
            <a:r>
              <a:rPr lang="he-IL" b="1" dirty="0" smtClean="0">
                <a:solidFill>
                  <a:prstClr val="black"/>
                </a:solidFill>
                <a:latin typeface="Calibri" panose="020F0502020204030204"/>
              </a:rPr>
              <a:t>ראיית עומק : היכולת להבחין ולאמוד את העומק והמרחק </a:t>
            </a:r>
          </a:p>
          <a:p>
            <a:pPr fontAlgn="auto">
              <a:spcBef>
                <a:spcPts val="0"/>
              </a:spcBef>
              <a:spcAft>
                <a:spcPts val="0"/>
              </a:spcAft>
            </a:pPr>
            <a:r>
              <a:rPr lang="he-IL" b="1" dirty="0" smtClean="0">
                <a:solidFill>
                  <a:prstClr val="black"/>
                </a:solidFill>
                <a:latin typeface="Calibri" panose="020F0502020204030204"/>
              </a:rPr>
              <a:t> ביני לבין חפץ או דמות, מקרוב ו/או מרחוק. </a:t>
            </a:r>
            <a:r>
              <a:rPr lang="he-IL" b="1" dirty="0" smtClean="0">
                <a:solidFill>
                  <a:prstClr val="black"/>
                </a:solidFill>
                <a:latin typeface="opensanshebrewcondensed-regular"/>
              </a:rPr>
              <a:t>ראיית העומק </a:t>
            </a:r>
            <a:r>
              <a:rPr lang="he-IL" b="1" dirty="0">
                <a:solidFill>
                  <a:prstClr val="black"/>
                </a:solidFill>
                <a:latin typeface="opensanshebrewcondensed-regular"/>
              </a:rPr>
              <a:t>מבוססת לרוב על ניסיון חיים</a:t>
            </a:r>
          </a:p>
          <a:p>
            <a:pPr fontAlgn="auto">
              <a:spcBef>
                <a:spcPts val="0"/>
              </a:spcBef>
              <a:spcAft>
                <a:spcPts val="0"/>
              </a:spcAft>
            </a:pPr>
            <a:endParaRPr lang="he-IL" b="1" dirty="0">
              <a:solidFill>
                <a:prstClr val="black"/>
              </a:solidFill>
              <a:latin typeface="Calibri" panose="020F0502020204030204"/>
            </a:endParaRPr>
          </a:p>
        </p:txBody>
      </p:sp>
      <p:grpSp>
        <p:nvGrpSpPr>
          <p:cNvPr id="14" name="קבוצה 13"/>
          <p:cNvGrpSpPr/>
          <p:nvPr/>
        </p:nvGrpSpPr>
        <p:grpSpPr>
          <a:xfrm>
            <a:off x="1257217" y="1885050"/>
            <a:ext cx="2533484" cy="2492110"/>
            <a:chOff x="3527871" y="489422"/>
            <a:chExt cx="1469426" cy="1469426"/>
          </a:xfrm>
          <a:scene3d>
            <a:camera prst="orthographicFront"/>
            <a:lightRig rig="threePt" dir="t">
              <a:rot lat="0" lon="0" rev="7500000"/>
            </a:lightRig>
          </a:scene3d>
        </p:grpSpPr>
        <p:sp>
          <p:nvSpPr>
            <p:cNvPr id="15" name="אליפסה 14"/>
            <p:cNvSpPr/>
            <p:nvPr/>
          </p:nvSpPr>
          <p:spPr>
            <a:xfrm>
              <a:off x="3527871" y="489422"/>
              <a:ext cx="1469426" cy="1469426"/>
            </a:xfrm>
            <a:prstGeom prst="ellipse">
              <a:avLst/>
            </a:prstGeom>
            <a:solidFill>
              <a:srgbClr val="00B0F0"/>
            </a:solidFill>
            <a:sp3d prstMaterial="plastic">
              <a:bevelT w="127000" h="25400" prst="relaxedInset"/>
            </a:sp3d>
          </p:spPr>
          <p:style>
            <a:lnRef idx="0">
              <a:schemeClr val="lt1">
                <a:hueOff val="0"/>
                <a:satOff val="0"/>
                <a:lumOff val="0"/>
                <a:alphaOff val="0"/>
              </a:schemeClr>
            </a:lnRef>
            <a:fillRef idx="3">
              <a:schemeClr val="accent5">
                <a:alpha val="50000"/>
                <a:hueOff val="0"/>
                <a:satOff val="0"/>
                <a:lumOff val="0"/>
                <a:alphaOff val="0"/>
              </a:schemeClr>
            </a:fillRef>
            <a:effectRef idx="2">
              <a:schemeClr val="accent5">
                <a:alpha val="50000"/>
                <a:hueOff val="0"/>
                <a:satOff val="0"/>
                <a:lumOff val="0"/>
                <a:alphaOff val="0"/>
              </a:schemeClr>
            </a:effectRef>
            <a:fontRef idx="minor">
              <a:schemeClr val="tx1"/>
            </a:fontRef>
          </p:style>
        </p:sp>
        <p:sp>
          <p:nvSpPr>
            <p:cNvPr id="16" name="אליפסה 4"/>
            <p:cNvSpPr txBox="1"/>
            <p:nvPr/>
          </p:nvSpPr>
          <p:spPr>
            <a:xfrm>
              <a:off x="3743063" y="704614"/>
              <a:ext cx="1039042" cy="103904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60650" tIns="19050" rIns="60650" bIns="19050" numCol="1" spcCol="1270" anchor="ctr" anchorCtr="0">
              <a:noAutofit/>
            </a:bodyPr>
            <a:lstStyle/>
            <a:p>
              <a:pPr algn="ctr" defTabSz="666750" fontAlgn="auto">
                <a:lnSpc>
                  <a:spcPct val="90000"/>
                </a:lnSpc>
                <a:spcAft>
                  <a:spcPct val="35000"/>
                </a:spcAft>
              </a:pPr>
              <a:r>
                <a:rPr lang="he-IL" sz="2800" b="1" dirty="0">
                  <a:solidFill>
                    <a:prstClr val="black"/>
                  </a:solidFill>
                </a:rPr>
                <a:t>סריקה</a:t>
              </a:r>
            </a:p>
          </p:txBody>
        </p:sp>
      </p:grpSp>
      <p:sp>
        <p:nvSpPr>
          <p:cNvPr id="17" name="מלבן 16"/>
          <p:cNvSpPr/>
          <p:nvPr/>
        </p:nvSpPr>
        <p:spPr>
          <a:xfrm>
            <a:off x="0" y="4516099"/>
            <a:ext cx="3790701" cy="923330"/>
          </a:xfrm>
          <a:prstGeom prst="rect">
            <a:avLst/>
          </a:prstGeom>
        </p:spPr>
        <p:txBody>
          <a:bodyPr wrap="square">
            <a:spAutoFit/>
          </a:bodyPr>
          <a:lstStyle/>
          <a:p>
            <a:pPr fontAlgn="auto">
              <a:spcBef>
                <a:spcPts val="0"/>
              </a:spcBef>
              <a:spcAft>
                <a:spcPts val="0"/>
              </a:spcAft>
            </a:pPr>
            <a:r>
              <a:rPr lang="he-IL" b="1" dirty="0" smtClean="0">
                <a:solidFill>
                  <a:prstClr val="black"/>
                </a:solidFill>
                <a:latin typeface="Calibri" panose="020F0502020204030204"/>
              </a:rPr>
              <a:t>היכולת להעביר את המבט ממקום למקום, על מנת לבצע סריקה אחר: </a:t>
            </a:r>
          </a:p>
          <a:p>
            <a:pPr fontAlgn="auto">
              <a:spcBef>
                <a:spcPts val="0"/>
              </a:spcBef>
              <a:spcAft>
                <a:spcPts val="0"/>
              </a:spcAft>
            </a:pPr>
            <a:r>
              <a:rPr lang="he-IL" b="1" dirty="0" smtClean="0">
                <a:solidFill>
                  <a:prstClr val="black"/>
                </a:solidFill>
                <a:latin typeface="Calibri" panose="020F0502020204030204"/>
              </a:rPr>
              <a:t> הסביבה, חפצים, דמויות ותמונות. </a:t>
            </a:r>
            <a:endParaRPr lang="he-IL" b="1" dirty="0">
              <a:solidFill>
                <a:prstClr val="black"/>
              </a:solidFill>
              <a:latin typeface="Calibri" panose="020F0502020204030204"/>
            </a:endParaRPr>
          </a:p>
        </p:txBody>
      </p:sp>
    </p:spTree>
    <p:extLst>
      <p:ext uri="{BB962C8B-B14F-4D97-AF65-F5344CB8AC3E}">
        <p14:creationId xmlns:p14="http://schemas.microsoft.com/office/powerpoint/2010/main" val="182714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533407" y="1052737"/>
            <a:ext cx="2462529" cy="2254198"/>
            <a:chOff x="1248" y="489422"/>
            <a:chExt cx="1469426" cy="1469426"/>
          </a:xfrm>
          <a:scene3d>
            <a:camera prst="orthographicFront"/>
            <a:lightRig rig="threePt" dir="t">
              <a:rot lat="0" lon="0" rev="7500000"/>
            </a:lightRig>
          </a:scene3d>
        </p:grpSpPr>
        <p:sp>
          <p:nvSpPr>
            <p:cNvPr id="5" name="אליפסה 4"/>
            <p:cNvSpPr/>
            <p:nvPr/>
          </p:nvSpPr>
          <p:spPr>
            <a:xfrm>
              <a:off x="1248" y="489422"/>
              <a:ext cx="1469426" cy="1469426"/>
            </a:xfrm>
            <a:prstGeom prst="ellipse">
              <a:avLst/>
            </a:prstGeom>
            <a:solidFill>
              <a:srgbClr val="00CC00"/>
            </a:solidFill>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6" name="אליפסה 4"/>
            <p:cNvSpPr txBox="1"/>
            <p:nvPr/>
          </p:nvSpPr>
          <p:spPr>
            <a:xfrm>
              <a:off x="216440" y="704614"/>
              <a:ext cx="1039042" cy="103904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60650" tIns="19050" rIns="60650" bIns="19050" numCol="1" spcCol="1270" anchor="ctr" anchorCtr="0">
              <a:noAutofit/>
            </a:bodyPr>
            <a:lstStyle/>
            <a:p>
              <a:pPr algn="ctr" defTabSz="666750" fontAlgn="auto">
                <a:lnSpc>
                  <a:spcPct val="90000"/>
                </a:lnSpc>
                <a:spcAft>
                  <a:spcPct val="35000"/>
                </a:spcAft>
              </a:pPr>
              <a:r>
                <a:rPr lang="he-IL" sz="2400" b="1" dirty="0">
                  <a:solidFill>
                    <a:prstClr val="black"/>
                  </a:solidFill>
                </a:rPr>
                <a:t>פענוח</a:t>
              </a:r>
            </a:p>
          </p:txBody>
        </p:sp>
      </p:grpSp>
      <p:sp>
        <p:nvSpPr>
          <p:cNvPr id="7" name="מלבן 6"/>
          <p:cNvSpPr/>
          <p:nvPr/>
        </p:nvSpPr>
        <p:spPr>
          <a:xfrm>
            <a:off x="538963" y="4199021"/>
            <a:ext cx="3096344" cy="1200329"/>
          </a:xfrm>
          <a:prstGeom prst="rect">
            <a:avLst/>
          </a:prstGeom>
        </p:spPr>
        <p:txBody>
          <a:bodyPr wrap="square">
            <a:spAutoFit/>
          </a:bodyPr>
          <a:lstStyle/>
          <a:p>
            <a:pPr fontAlgn="auto">
              <a:spcBef>
                <a:spcPts val="0"/>
              </a:spcBef>
              <a:spcAft>
                <a:spcPts val="0"/>
              </a:spcAft>
            </a:pPr>
            <a:r>
              <a:rPr lang="he-IL" b="1" dirty="0" smtClean="0">
                <a:solidFill>
                  <a:prstClr val="black"/>
                </a:solidFill>
                <a:latin typeface="Calibri" panose="020F0502020204030204"/>
              </a:rPr>
              <a:t>פענוח –היכולת להבין את תפקידו-משמעותו של האובייקט הנמצא מולי.</a:t>
            </a:r>
          </a:p>
          <a:p>
            <a:pPr fontAlgn="auto">
              <a:spcBef>
                <a:spcPts val="0"/>
              </a:spcBef>
              <a:spcAft>
                <a:spcPts val="0"/>
              </a:spcAft>
            </a:pPr>
            <a:endParaRPr lang="he-IL" b="1" dirty="0" smtClean="0">
              <a:solidFill>
                <a:srgbClr val="2AB9E6"/>
              </a:solidFill>
              <a:latin typeface="Calibri" panose="020F0502020204030204"/>
            </a:endParaRPr>
          </a:p>
        </p:txBody>
      </p:sp>
      <p:grpSp>
        <p:nvGrpSpPr>
          <p:cNvPr id="8" name="קבוצה 7"/>
          <p:cNvGrpSpPr/>
          <p:nvPr/>
        </p:nvGrpSpPr>
        <p:grpSpPr>
          <a:xfrm>
            <a:off x="6228184" y="1052737"/>
            <a:ext cx="2376264" cy="2254198"/>
            <a:chOff x="1180354" y="441372"/>
            <a:chExt cx="1469426" cy="1469426"/>
          </a:xfrm>
          <a:scene3d>
            <a:camera prst="orthographicFront"/>
            <a:lightRig rig="threePt" dir="t">
              <a:rot lat="0" lon="0" rev="7500000"/>
            </a:lightRig>
          </a:scene3d>
        </p:grpSpPr>
        <p:sp>
          <p:nvSpPr>
            <p:cNvPr id="9" name="אליפסה 8"/>
            <p:cNvSpPr/>
            <p:nvPr/>
          </p:nvSpPr>
          <p:spPr>
            <a:xfrm>
              <a:off x="1180354" y="441372"/>
              <a:ext cx="1469426" cy="1469426"/>
            </a:xfrm>
            <a:prstGeom prst="ellipse">
              <a:avLst/>
            </a:prstGeom>
            <a:solidFill>
              <a:srgbClr val="FF0066"/>
            </a:solidFill>
            <a:sp3d prstMaterial="plastic">
              <a:bevelT w="127000" h="25400" prst="relaxedInset"/>
            </a:sp3d>
          </p:spPr>
          <p:style>
            <a:lnRef idx="0">
              <a:schemeClr val="lt1">
                <a:hueOff val="0"/>
                <a:satOff val="0"/>
                <a:lumOff val="0"/>
                <a:alphaOff val="0"/>
              </a:schemeClr>
            </a:lnRef>
            <a:fillRef idx="3">
              <a:schemeClr val="accent2">
                <a:alpha val="50000"/>
                <a:hueOff val="0"/>
                <a:satOff val="0"/>
                <a:lumOff val="0"/>
                <a:alphaOff val="0"/>
              </a:schemeClr>
            </a:fillRef>
            <a:effectRef idx="2">
              <a:schemeClr val="accent2">
                <a:alpha val="50000"/>
                <a:hueOff val="0"/>
                <a:satOff val="0"/>
                <a:lumOff val="0"/>
                <a:alphaOff val="0"/>
              </a:schemeClr>
            </a:effectRef>
            <a:fontRef idx="minor">
              <a:schemeClr val="tx1"/>
            </a:fontRef>
          </p:style>
        </p:sp>
        <p:sp>
          <p:nvSpPr>
            <p:cNvPr id="10" name="אליפסה 4"/>
            <p:cNvSpPr txBox="1"/>
            <p:nvPr/>
          </p:nvSpPr>
          <p:spPr>
            <a:xfrm>
              <a:off x="1395546" y="656564"/>
              <a:ext cx="1039042" cy="103904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60650" tIns="19050" rIns="60650" bIns="19050" numCol="1" spcCol="1270" anchor="ctr" anchorCtr="0">
              <a:noAutofit/>
            </a:bodyPr>
            <a:lstStyle/>
            <a:p>
              <a:pPr algn="ctr" defTabSz="666750" fontAlgn="auto">
                <a:lnSpc>
                  <a:spcPct val="90000"/>
                </a:lnSpc>
                <a:spcAft>
                  <a:spcPct val="35000"/>
                </a:spcAft>
              </a:pPr>
              <a:r>
                <a:rPr lang="he-IL" sz="2400" b="1" dirty="0">
                  <a:solidFill>
                    <a:prstClr val="black"/>
                  </a:solidFill>
                </a:rPr>
                <a:t>תאום עין יד</a:t>
              </a:r>
            </a:p>
          </p:txBody>
        </p:sp>
      </p:grpSp>
      <p:sp>
        <p:nvSpPr>
          <p:cNvPr id="11" name="מלבן 10"/>
          <p:cNvSpPr/>
          <p:nvPr/>
        </p:nvSpPr>
        <p:spPr>
          <a:xfrm>
            <a:off x="4211960" y="3648590"/>
            <a:ext cx="4572000" cy="2308324"/>
          </a:xfrm>
          <a:prstGeom prst="rect">
            <a:avLst/>
          </a:prstGeom>
        </p:spPr>
        <p:txBody>
          <a:bodyPr>
            <a:spAutoFit/>
          </a:bodyPr>
          <a:lstStyle/>
          <a:p>
            <a:pPr fontAlgn="auto">
              <a:spcBef>
                <a:spcPts val="0"/>
              </a:spcBef>
              <a:spcAft>
                <a:spcPts val="0"/>
              </a:spcAft>
            </a:pPr>
            <a:r>
              <a:rPr lang="he-IL" b="1" dirty="0" smtClean="0">
                <a:solidFill>
                  <a:prstClr val="black"/>
                </a:solidFill>
                <a:latin typeface="Calibri" panose="020F0502020204030204"/>
              </a:rPr>
              <a:t>יכולת </a:t>
            </a:r>
            <a:r>
              <a:rPr lang="he-IL" b="1" dirty="0">
                <a:solidFill>
                  <a:prstClr val="black"/>
                </a:solidFill>
                <a:latin typeface="Calibri" panose="020F0502020204030204"/>
              </a:rPr>
              <a:t>ליצור קואורדינציה </a:t>
            </a:r>
            <a:endParaRPr lang="he-IL" b="1" dirty="0" smtClean="0">
              <a:solidFill>
                <a:prstClr val="black"/>
              </a:solidFill>
              <a:latin typeface="Calibri" panose="020F0502020204030204"/>
            </a:endParaRPr>
          </a:p>
          <a:p>
            <a:pPr fontAlgn="auto">
              <a:spcBef>
                <a:spcPts val="0"/>
              </a:spcBef>
              <a:spcAft>
                <a:spcPts val="0"/>
              </a:spcAft>
            </a:pPr>
            <a:r>
              <a:rPr lang="he-IL" b="1" dirty="0" smtClean="0">
                <a:solidFill>
                  <a:prstClr val="black"/>
                </a:solidFill>
                <a:latin typeface="Calibri" panose="020F0502020204030204"/>
              </a:rPr>
              <a:t>בין </a:t>
            </a:r>
            <a:r>
              <a:rPr lang="he-IL" b="1" dirty="0">
                <a:solidFill>
                  <a:prstClr val="black"/>
                </a:solidFill>
                <a:latin typeface="Calibri" panose="020F0502020204030204"/>
              </a:rPr>
              <a:t>תנועת שרירי היד </a:t>
            </a:r>
            <a:endParaRPr lang="he-IL" b="1" dirty="0" smtClean="0">
              <a:solidFill>
                <a:prstClr val="black"/>
              </a:solidFill>
              <a:latin typeface="Calibri" panose="020F0502020204030204"/>
            </a:endParaRPr>
          </a:p>
          <a:p>
            <a:pPr fontAlgn="auto">
              <a:spcBef>
                <a:spcPts val="0"/>
              </a:spcBef>
              <a:spcAft>
                <a:spcPts val="0"/>
              </a:spcAft>
            </a:pPr>
            <a:r>
              <a:rPr lang="he-IL" b="1" dirty="0" smtClean="0">
                <a:solidFill>
                  <a:prstClr val="black"/>
                </a:solidFill>
                <a:latin typeface="Calibri" panose="020F0502020204030204"/>
              </a:rPr>
              <a:t>לבין </a:t>
            </a:r>
            <a:r>
              <a:rPr lang="he-IL" b="1" dirty="0">
                <a:solidFill>
                  <a:prstClr val="black"/>
                </a:solidFill>
                <a:latin typeface="Calibri" panose="020F0502020204030204"/>
              </a:rPr>
              <a:t>תנועת שרירי העין </a:t>
            </a:r>
            <a:endParaRPr lang="he-IL" b="1" dirty="0" smtClean="0">
              <a:solidFill>
                <a:prstClr val="black"/>
              </a:solidFill>
              <a:latin typeface="Calibri" panose="020F0502020204030204"/>
            </a:endParaRPr>
          </a:p>
          <a:p>
            <a:pPr fontAlgn="auto">
              <a:spcBef>
                <a:spcPts val="0"/>
              </a:spcBef>
              <a:spcAft>
                <a:spcPts val="0"/>
              </a:spcAft>
            </a:pPr>
            <a:r>
              <a:rPr lang="he-IL" b="1" dirty="0" smtClean="0">
                <a:solidFill>
                  <a:prstClr val="black"/>
                </a:solidFill>
                <a:latin typeface="Calibri" panose="020F0502020204030204"/>
              </a:rPr>
              <a:t>בהתאם </a:t>
            </a:r>
            <a:r>
              <a:rPr lang="he-IL" b="1" dirty="0">
                <a:solidFill>
                  <a:prstClr val="black"/>
                </a:solidFill>
                <a:latin typeface="Calibri" panose="020F0502020204030204"/>
              </a:rPr>
              <a:t>למידע החזותי שמתקבל ממנה (ראייה</a:t>
            </a:r>
            <a:r>
              <a:rPr lang="he-IL" b="1" dirty="0" smtClean="0">
                <a:solidFill>
                  <a:prstClr val="black"/>
                </a:solidFill>
                <a:latin typeface="Calibri" panose="020F0502020204030204"/>
              </a:rPr>
              <a:t>).</a:t>
            </a:r>
            <a:endParaRPr lang="he-IL" b="1" dirty="0">
              <a:solidFill>
                <a:prstClr val="black"/>
              </a:solidFill>
              <a:latin typeface="Calibri" panose="020F0502020204030204"/>
            </a:endParaRPr>
          </a:p>
          <a:p>
            <a:pPr fontAlgn="auto">
              <a:spcBef>
                <a:spcPts val="0"/>
              </a:spcBef>
              <a:spcAft>
                <a:spcPts val="0"/>
              </a:spcAft>
            </a:pPr>
            <a:r>
              <a:rPr lang="he-IL" b="1" dirty="0" smtClean="0">
                <a:solidFill>
                  <a:prstClr val="black"/>
                </a:solidFill>
                <a:latin typeface="Calibri" panose="020F0502020204030204"/>
              </a:rPr>
              <a:t>יכולת </a:t>
            </a:r>
            <a:r>
              <a:rPr lang="he-IL" b="1" dirty="0">
                <a:solidFill>
                  <a:prstClr val="black"/>
                </a:solidFill>
                <a:latin typeface="Calibri" panose="020F0502020204030204"/>
              </a:rPr>
              <a:t>תפיסה חזותית-מרחבית </a:t>
            </a:r>
            <a:endParaRPr lang="he-IL" b="1" dirty="0" smtClean="0">
              <a:solidFill>
                <a:prstClr val="black"/>
              </a:solidFill>
              <a:latin typeface="Calibri" panose="020F0502020204030204"/>
            </a:endParaRPr>
          </a:p>
          <a:p>
            <a:pPr fontAlgn="auto">
              <a:spcBef>
                <a:spcPts val="0"/>
              </a:spcBef>
              <a:spcAft>
                <a:spcPts val="0"/>
              </a:spcAft>
            </a:pPr>
            <a:r>
              <a:rPr lang="he-IL" b="1" dirty="0" smtClean="0">
                <a:solidFill>
                  <a:prstClr val="black"/>
                </a:solidFill>
                <a:latin typeface="Calibri" panose="020F0502020204030204"/>
              </a:rPr>
              <a:t>לצד </a:t>
            </a:r>
            <a:r>
              <a:rPr lang="he-IL" b="1" dirty="0">
                <a:solidFill>
                  <a:prstClr val="black"/>
                </a:solidFill>
                <a:latin typeface="Calibri" panose="020F0502020204030204"/>
              </a:rPr>
              <a:t>יכולת שליטה מוטורית ביד ובכף היד</a:t>
            </a:r>
            <a:r>
              <a:rPr lang="he-IL" dirty="0">
                <a:solidFill>
                  <a:prstClr val="black"/>
                </a:solidFill>
                <a:latin typeface="Calibri" panose="020F0502020204030204"/>
              </a:rPr>
              <a:t>.</a:t>
            </a:r>
          </a:p>
          <a:p>
            <a:pPr fontAlgn="auto">
              <a:spcBef>
                <a:spcPts val="0"/>
              </a:spcBef>
              <a:spcAft>
                <a:spcPts val="0"/>
              </a:spcAft>
            </a:pPr>
            <a:endParaRPr lang="he-IL" b="1" dirty="0">
              <a:solidFill>
                <a:prstClr val="black"/>
              </a:solidFill>
              <a:latin typeface="Calibri" panose="020F0502020204030204"/>
            </a:endParaRPr>
          </a:p>
          <a:p>
            <a:pPr fontAlgn="auto">
              <a:spcBef>
                <a:spcPts val="0"/>
              </a:spcBef>
              <a:spcAft>
                <a:spcPts val="0"/>
              </a:spcAft>
            </a:pPr>
            <a:endParaRPr lang="he-IL" b="1" dirty="0">
              <a:solidFill>
                <a:prstClr val="black"/>
              </a:solidFill>
              <a:latin typeface="Calibri" panose="020F0502020204030204"/>
            </a:endParaRPr>
          </a:p>
        </p:txBody>
      </p:sp>
    </p:spTree>
    <p:extLst>
      <p:ext uri="{BB962C8B-B14F-4D97-AF65-F5344CB8AC3E}">
        <p14:creationId xmlns:p14="http://schemas.microsoft.com/office/powerpoint/2010/main" val="223739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3" name="מלבן 2"/>
          <p:cNvSpPr/>
          <p:nvPr/>
        </p:nvSpPr>
        <p:spPr>
          <a:xfrm>
            <a:off x="152362" y="2750140"/>
            <a:ext cx="8340749" cy="2949525"/>
          </a:xfrm>
          <a:prstGeom prst="rect">
            <a:avLst/>
          </a:prstGeom>
        </p:spPr>
        <p:txBody>
          <a:bodyPr wrap="square">
            <a:spAutoFit/>
          </a:bodyPr>
          <a:lstStyle/>
          <a:p>
            <a:pPr marL="257175" indent="-257175">
              <a:lnSpc>
                <a:spcPct val="150000"/>
              </a:lnSpc>
              <a:buFont typeface="Arial" panose="020B0604020202020204" pitchFamily="34" charset="0"/>
              <a:buChar char="•"/>
            </a:pPr>
            <a:r>
              <a:rPr lang="he-IL" dirty="0"/>
              <a:t>תנוחה ותמיכה מתאימה לראש ולגוף מתאימה לגריית ראייה</a:t>
            </a:r>
          </a:p>
          <a:p>
            <a:pPr marL="257175" indent="-257175">
              <a:lnSpc>
                <a:spcPct val="150000"/>
              </a:lnSpc>
              <a:buFont typeface="Arial" panose="020B0604020202020204" pitchFamily="34" charset="0"/>
              <a:buChar char="•"/>
            </a:pPr>
            <a:r>
              <a:rPr lang="he-IL" dirty="0"/>
              <a:t>לאפשר זמן הסתגלות וזמן תגובה</a:t>
            </a:r>
          </a:p>
          <a:p>
            <a:pPr marL="257175" indent="-257175">
              <a:lnSpc>
                <a:spcPct val="150000"/>
              </a:lnSpc>
              <a:buFont typeface="Arial" panose="020B0604020202020204" pitchFamily="34" charset="0"/>
              <a:buChar char="•"/>
            </a:pPr>
            <a:r>
              <a:rPr lang="he-IL" dirty="0"/>
              <a:t>סביבה "שקטה"</a:t>
            </a:r>
          </a:p>
          <a:p>
            <a:pPr marL="257175" indent="-257175">
              <a:lnSpc>
                <a:spcPct val="150000"/>
              </a:lnSpc>
              <a:buFont typeface="Arial" panose="020B0604020202020204" pitchFamily="34" charset="0"/>
              <a:buChar char="•"/>
            </a:pPr>
            <a:r>
              <a:rPr lang="he-IL" dirty="0"/>
              <a:t>ייתכן ונראה גם איטיות בעיבוד</a:t>
            </a:r>
          </a:p>
          <a:p>
            <a:pPr marL="257175" indent="-257175">
              <a:lnSpc>
                <a:spcPct val="150000"/>
              </a:lnSpc>
              <a:buFont typeface="Arial" panose="020B0604020202020204" pitchFamily="34" charset="0"/>
              <a:buChar char="•"/>
            </a:pPr>
            <a:r>
              <a:rPr lang="he-IL" dirty="0"/>
              <a:t>עידוד מוטורי: אובייקטים קרובים לגוף הילד</a:t>
            </a:r>
          </a:p>
          <a:p>
            <a:pPr marL="257175" indent="-257175">
              <a:lnSpc>
                <a:spcPct val="150000"/>
              </a:lnSpc>
              <a:buFont typeface="Arial" panose="020B0604020202020204" pitchFamily="34" charset="0"/>
              <a:buChar char="•"/>
            </a:pPr>
            <a:r>
              <a:rPr lang="he-IL" dirty="0"/>
              <a:t>גירוי הילד לחוויית הצלחה</a:t>
            </a:r>
          </a:p>
          <a:p>
            <a:pPr marL="257175" indent="-257175">
              <a:lnSpc>
                <a:spcPct val="150000"/>
              </a:lnSpc>
              <a:buFont typeface="Arial" panose="020B0604020202020204" pitchFamily="34" charset="0"/>
              <a:buChar char="•"/>
            </a:pPr>
            <a:r>
              <a:rPr lang="he-IL" dirty="0"/>
              <a:t>שימוש ברמזים ויזואליים לצורך למידה, זיהוי ופענוח</a:t>
            </a:r>
          </a:p>
        </p:txBody>
      </p:sp>
      <p:sp>
        <p:nvSpPr>
          <p:cNvPr id="7" name="מלבן 6"/>
          <p:cNvSpPr/>
          <p:nvPr/>
        </p:nvSpPr>
        <p:spPr>
          <a:xfrm>
            <a:off x="1907704" y="620688"/>
            <a:ext cx="6411155" cy="692497"/>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a:ln/>
                <a:solidFill>
                  <a:srgbClr val="00B050"/>
                </a:solidFill>
              </a:rPr>
              <a:t>דגשים </a:t>
            </a:r>
            <a:r>
              <a:rPr lang="he-IL" sz="4050" b="1" dirty="0" smtClean="0">
                <a:ln/>
                <a:solidFill>
                  <a:srgbClr val="00B050"/>
                </a:solidFill>
              </a:rPr>
              <a:t>בפיתוח מיומנויות</a:t>
            </a:r>
            <a:endParaRPr lang="he-IL" sz="4050" b="1" dirty="0">
              <a:ln/>
              <a:solidFill>
                <a:srgbClr val="00B050"/>
              </a:solidFill>
            </a:endParaRPr>
          </a:p>
        </p:txBody>
      </p:sp>
      <p:sp>
        <p:nvSpPr>
          <p:cNvPr id="5" name="מלבן 4"/>
          <p:cNvSpPr/>
          <p:nvPr/>
        </p:nvSpPr>
        <p:spPr>
          <a:xfrm>
            <a:off x="658945" y="1462608"/>
            <a:ext cx="7842223" cy="1287532"/>
          </a:xfrm>
          <a:prstGeom prst="rect">
            <a:avLst/>
          </a:prstGeom>
        </p:spPr>
        <p:txBody>
          <a:bodyPr wrap="square">
            <a:spAutoFit/>
          </a:bodyPr>
          <a:lstStyle/>
          <a:p>
            <a:pPr marL="214313" indent="-214313">
              <a:lnSpc>
                <a:spcPct val="150000"/>
              </a:lnSpc>
              <a:buFont typeface="Arial" panose="020B0604020202020204" pitchFamily="34" charset="0"/>
              <a:buChar char="•"/>
            </a:pPr>
            <a:r>
              <a:rPr lang="he-IL" dirty="0" smtClean="0"/>
              <a:t>יש </a:t>
            </a:r>
            <a:r>
              <a:rPr lang="he-IL" dirty="0"/>
              <a:t>יותר צורך לגעת, למשש, להפעיל</a:t>
            </a:r>
          </a:p>
          <a:p>
            <a:pPr marL="214313" indent="-214313">
              <a:lnSpc>
                <a:spcPct val="150000"/>
              </a:lnSpc>
              <a:buFont typeface="Arial" panose="020B0604020202020204" pitchFamily="34" charset="0"/>
              <a:buChar char="•"/>
            </a:pPr>
            <a:r>
              <a:rPr lang="he-IL" dirty="0"/>
              <a:t>קיימת פחות למידה אקראית ונדרשת  למידה מכוונת.</a:t>
            </a:r>
          </a:p>
          <a:p>
            <a:pPr marL="214313" indent="-214313">
              <a:lnSpc>
                <a:spcPct val="150000"/>
              </a:lnSpc>
              <a:buFont typeface="Arial" panose="020B0604020202020204" pitchFamily="34" charset="0"/>
              <a:buChar char="•"/>
            </a:pPr>
            <a:r>
              <a:rPr lang="he-IL" dirty="0"/>
              <a:t>זקוק לתיווך מילולי על הנעשה.</a:t>
            </a:r>
          </a:p>
        </p:txBody>
      </p:sp>
      <p:sp>
        <p:nvSpPr>
          <p:cNvPr id="6" name="מלבן 5"/>
          <p:cNvSpPr/>
          <p:nvPr/>
        </p:nvSpPr>
        <p:spPr>
          <a:xfrm>
            <a:off x="3913852" y="5705164"/>
            <a:ext cx="4572000" cy="369332"/>
          </a:xfrm>
          <a:prstGeom prst="rect">
            <a:avLst/>
          </a:prstGeom>
        </p:spPr>
        <p:txBody>
          <a:bodyPr>
            <a:spAutoFit/>
          </a:bodyPr>
          <a:lstStyle/>
          <a:p>
            <a:pPr marL="257175" indent="-257175">
              <a:buFont typeface="Arial" panose="020B0604020202020204" pitchFamily="34" charset="0"/>
              <a:buChar char="•"/>
            </a:pPr>
            <a:r>
              <a:rPr lang="he-IL" dirty="0" smtClean="0"/>
              <a:t>.הילד </a:t>
            </a:r>
            <a:r>
              <a:rPr lang="he-IL" dirty="0"/>
              <a:t>רואה קודם כל פרט ואח"כ את השלם</a:t>
            </a:r>
            <a:r>
              <a:rPr lang="he-IL" dirty="0" smtClean="0"/>
              <a:t>.</a:t>
            </a:r>
            <a:endParaRPr lang="he-IL" dirty="0"/>
          </a:p>
        </p:txBody>
      </p:sp>
    </p:spTree>
    <p:extLst>
      <p:ext uri="{BB962C8B-B14F-4D97-AF65-F5344CB8AC3E}">
        <p14:creationId xmlns:p14="http://schemas.microsoft.com/office/powerpoint/2010/main" val="4276066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ctr">
              <a:buNone/>
            </a:pPr>
            <a:endParaRPr lang="he-IL" dirty="0" smtClean="0"/>
          </a:p>
          <a:p>
            <a:pPr marL="0" indent="0" algn="ctr">
              <a:buNone/>
            </a:pPr>
            <a:endParaRPr lang="he-IL" dirty="0"/>
          </a:p>
          <a:p>
            <a:pPr marL="0" indent="0" algn="ctr">
              <a:buNone/>
            </a:pPr>
            <a:r>
              <a:rPr lang="he-IL" sz="4400" dirty="0" smtClean="0"/>
              <a:t>מחלות עיניים – גיל רך וילדות </a:t>
            </a:r>
            <a:endParaRPr lang="he-IL" sz="4400" dirty="0"/>
          </a:p>
        </p:txBody>
      </p:sp>
    </p:spTree>
    <p:extLst>
      <p:ext uri="{BB962C8B-B14F-4D97-AF65-F5344CB8AC3E}">
        <p14:creationId xmlns:p14="http://schemas.microsoft.com/office/powerpoint/2010/main" val="353134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369126"/>
            <a:ext cx="8229600" cy="1143000"/>
          </a:xfrm>
        </p:spPr>
        <p:txBody>
          <a:bodyPr/>
          <a:lstStyle/>
          <a:p>
            <a:pPr algn="r"/>
            <a:r>
              <a:rPr lang="he-IL" sz="4050" b="1" dirty="0">
                <a:ln/>
                <a:solidFill>
                  <a:srgbClr val="00B050"/>
                </a:solidFill>
                <a:latin typeface="Arial" pitchFamily="34" charset="0"/>
                <a:ea typeface="+mn-ea"/>
                <a:cs typeface="Arial" pitchFamily="34" charset="0"/>
              </a:rPr>
              <a:t>פזילה </a:t>
            </a:r>
          </a:p>
        </p:txBody>
      </p:sp>
      <p:sp>
        <p:nvSpPr>
          <p:cNvPr id="3" name="מציין מיקום תוכן 2"/>
          <p:cNvSpPr>
            <a:spLocks noGrp="1"/>
          </p:cNvSpPr>
          <p:nvPr>
            <p:ph idx="1"/>
          </p:nvPr>
        </p:nvSpPr>
        <p:spPr>
          <a:xfrm>
            <a:off x="435054" y="1844824"/>
            <a:ext cx="8229600" cy="4525963"/>
          </a:xfrm>
        </p:spPr>
        <p:txBody>
          <a:bodyPr/>
          <a:lstStyle/>
          <a:p>
            <a:pPr marL="0" indent="0">
              <a:lnSpc>
                <a:spcPct val="115000"/>
              </a:lnSpc>
              <a:spcBef>
                <a:spcPct val="0"/>
              </a:spcBef>
              <a:spcAft>
                <a:spcPts val="0"/>
              </a:spcAft>
              <a:buNone/>
              <a:tabLst>
                <a:tab pos="3771900" algn="l"/>
              </a:tabLst>
            </a:pPr>
            <a:r>
              <a:rPr lang="he-IL" sz="2800" b="1" dirty="0">
                <a:latin typeface="Arial" pitchFamily="34" charset="0"/>
                <a:cs typeface="Arial" pitchFamily="34" charset="0"/>
              </a:rPr>
              <a:t>גורם : שרירי </a:t>
            </a:r>
            <a:r>
              <a:rPr lang="he-IL" sz="2800" b="1" dirty="0" smtClean="0">
                <a:latin typeface="Arial" pitchFamily="34" charset="0"/>
                <a:cs typeface="Arial" pitchFamily="34" charset="0"/>
              </a:rPr>
              <a:t>העין</a:t>
            </a:r>
            <a:r>
              <a:rPr lang="he-IL" sz="2800" b="1" dirty="0">
                <a:latin typeface="Arial" pitchFamily="34" charset="0"/>
                <a:cs typeface="Arial" pitchFamily="34" charset="0"/>
              </a:rPr>
              <a:t> </a:t>
            </a:r>
            <a:r>
              <a:rPr lang="he-IL" sz="2800" b="1" dirty="0" smtClean="0">
                <a:latin typeface="Arial" pitchFamily="34" charset="0"/>
                <a:cs typeface="Arial" pitchFamily="34" charset="0"/>
              </a:rPr>
              <a:t>- </a:t>
            </a:r>
            <a:r>
              <a:rPr lang="he-IL" sz="1800" b="1" dirty="0" smtClean="0">
                <a:latin typeface="Arial" pitchFamily="34" charset="0"/>
                <a:cs typeface="Arial" pitchFamily="34" charset="0"/>
              </a:rPr>
              <a:t>גלגלי </a:t>
            </a:r>
            <a:r>
              <a:rPr lang="he-IL" sz="1800" b="1" dirty="0">
                <a:latin typeface="Arial" pitchFamily="34" charset="0"/>
                <a:cs typeface="Arial" pitchFamily="34" charset="0"/>
              </a:rPr>
              <a:t>העיניים אינם מתמקדים על אותה נקודה במרחב. כלומר, כאשר עין אחת צופה במטרה, העין השנייה, הפוזלת, צופה בנקודה שונה.</a:t>
            </a:r>
          </a:p>
        </p:txBody>
      </p:sp>
      <p:sp>
        <p:nvSpPr>
          <p:cNvPr id="5" name="מלבן 4"/>
          <p:cNvSpPr/>
          <p:nvPr/>
        </p:nvSpPr>
        <p:spPr>
          <a:xfrm>
            <a:off x="996310" y="2563041"/>
            <a:ext cx="7668344" cy="4053417"/>
          </a:xfrm>
          <a:prstGeom prst="rect">
            <a:avLst/>
          </a:prstGeom>
        </p:spPr>
        <p:txBody>
          <a:bodyPr wrap="square">
            <a:spAutoFit/>
          </a:bodyPr>
          <a:lstStyle/>
          <a:p>
            <a:pPr lvl="0">
              <a:lnSpc>
                <a:spcPct val="115000"/>
              </a:lnSpc>
              <a:spcAft>
                <a:spcPts val="0"/>
              </a:spcAft>
              <a:tabLst>
                <a:tab pos="3771900" algn="l"/>
              </a:tabLst>
            </a:pPr>
            <a:endParaRPr lang="he-IL" b="1" dirty="0" smtClean="0"/>
          </a:p>
          <a:p>
            <a:pPr lvl="0">
              <a:lnSpc>
                <a:spcPct val="115000"/>
              </a:lnSpc>
              <a:spcAft>
                <a:spcPts val="0"/>
              </a:spcAft>
              <a:tabLst>
                <a:tab pos="3771900" algn="l"/>
              </a:tabLst>
            </a:pPr>
            <a:r>
              <a:rPr lang="he-IL" b="1" dirty="0" smtClean="0"/>
              <a:t>ההשפעה על הראייה</a:t>
            </a:r>
            <a:endParaRPr lang="he-IL" dirty="0" smtClean="0"/>
          </a:p>
          <a:p>
            <a:pPr marL="342900" lvl="0" indent="-342900">
              <a:lnSpc>
                <a:spcPct val="200000"/>
              </a:lnSpc>
              <a:spcAft>
                <a:spcPts val="0"/>
              </a:spcAft>
              <a:buFont typeface="Symbol" panose="05050102010706020507" pitchFamily="18" charset="2"/>
              <a:buChar char=""/>
              <a:tabLst>
                <a:tab pos="3771900" algn="l"/>
              </a:tabLst>
            </a:pPr>
            <a:r>
              <a:rPr lang="he-IL" dirty="0" smtClean="0"/>
              <a:t>ראיה </a:t>
            </a:r>
            <a:r>
              <a:rPr lang="he-IL" dirty="0"/>
              <a:t>מטושטשת</a:t>
            </a:r>
            <a:endParaRPr lang="en-US" dirty="0"/>
          </a:p>
          <a:p>
            <a:pPr marL="342900" lvl="0" indent="-342900">
              <a:lnSpc>
                <a:spcPct val="200000"/>
              </a:lnSpc>
              <a:spcAft>
                <a:spcPts val="0"/>
              </a:spcAft>
              <a:buFont typeface="Symbol" panose="05050102010706020507" pitchFamily="18" charset="2"/>
              <a:buChar char=""/>
              <a:tabLst>
                <a:tab pos="3771900" algn="l"/>
              </a:tabLst>
            </a:pPr>
            <a:r>
              <a:rPr lang="he-IL" dirty="0"/>
              <a:t>חשש להיווצרות של עין עצלה</a:t>
            </a:r>
            <a:endParaRPr lang="en-US" dirty="0"/>
          </a:p>
          <a:p>
            <a:pPr marL="342900" lvl="0" indent="-342900">
              <a:lnSpc>
                <a:spcPct val="200000"/>
              </a:lnSpc>
              <a:spcAft>
                <a:spcPts val="0"/>
              </a:spcAft>
              <a:buFont typeface="Symbol" panose="05050102010706020507" pitchFamily="18" charset="2"/>
              <a:buChar char=""/>
              <a:tabLst>
                <a:tab pos="3771900" algn="l"/>
              </a:tabLst>
            </a:pPr>
            <a:r>
              <a:rPr lang="he-IL" dirty="0"/>
              <a:t>חוסר ראיית עומק בשל חוסר בראייה דו עינית</a:t>
            </a:r>
            <a:endParaRPr lang="en-US" dirty="0"/>
          </a:p>
          <a:p>
            <a:pPr marL="342900" lvl="0" indent="-342900">
              <a:lnSpc>
                <a:spcPct val="200000"/>
              </a:lnSpc>
              <a:spcAft>
                <a:spcPts val="0"/>
              </a:spcAft>
              <a:buFont typeface="Symbol" panose="05050102010706020507" pitchFamily="18" charset="2"/>
              <a:buChar char=""/>
              <a:tabLst>
                <a:tab pos="3771900" algn="l"/>
              </a:tabLst>
            </a:pPr>
            <a:r>
              <a:rPr lang="he-IL" dirty="0"/>
              <a:t>פגיעה בשדה </a:t>
            </a:r>
            <a:r>
              <a:rPr lang="he-IL" dirty="0" smtClean="0"/>
              <a:t>הראייה - </a:t>
            </a:r>
            <a:r>
              <a:rPr lang="he-IL" dirty="0"/>
              <a:t>יש לבדוק האם הילד מתעלם משדה הראייה שהעין בו אינה מתפקדת</a:t>
            </a:r>
            <a:endParaRPr lang="en-US" dirty="0"/>
          </a:p>
          <a:p>
            <a:pPr marL="342900" lvl="0" indent="-342900">
              <a:lnSpc>
                <a:spcPct val="200000"/>
              </a:lnSpc>
              <a:spcAft>
                <a:spcPts val="0"/>
              </a:spcAft>
              <a:buFont typeface="Symbol" panose="05050102010706020507" pitchFamily="18" charset="2"/>
              <a:buChar char=""/>
              <a:tabLst>
                <a:tab pos="3771900" algn="l"/>
              </a:tabLst>
            </a:pPr>
            <a:endParaRPr lang="en-US" dirty="0">
              <a:latin typeface="Calibri" panose="020F0502020204030204" pitchFamily="34" charset="0"/>
              <a:ea typeface="Calibri" panose="020F0502020204030204" pitchFamily="34" charset="0"/>
            </a:endParaRPr>
          </a:p>
        </p:txBody>
      </p:sp>
      <p:pic>
        <p:nvPicPr>
          <p:cNvPr id="7" name="תמונה 6"/>
          <p:cNvPicPr>
            <a:picLocks noChangeAspect="1"/>
          </p:cNvPicPr>
          <p:nvPr/>
        </p:nvPicPr>
        <p:blipFill>
          <a:blip r:embed="rId2"/>
          <a:stretch>
            <a:fillRect/>
          </a:stretch>
        </p:blipFill>
        <p:spPr>
          <a:xfrm>
            <a:off x="645459" y="2996952"/>
            <a:ext cx="3400425" cy="134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2476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76672"/>
            <a:ext cx="8229600" cy="1143000"/>
          </a:xfrm>
        </p:spPr>
        <p:txBody>
          <a:bodyPr/>
          <a:lstStyle/>
          <a:p>
            <a:r>
              <a:rPr lang="he-IL" sz="4050" b="1" dirty="0">
                <a:ln/>
                <a:solidFill>
                  <a:srgbClr val="00B050"/>
                </a:solidFill>
                <a:latin typeface="Arial" pitchFamily="34" charset="0"/>
                <a:ea typeface="+mn-ea"/>
                <a:cs typeface="Arial" pitchFamily="34" charset="0"/>
              </a:rPr>
              <a:t>קטרקט מולד</a:t>
            </a:r>
            <a:r>
              <a:rPr lang="en-US" sz="4050" b="1" dirty="0">
                <a:ln/>
                <a:solidFill>
                  <a:srgbClr val="00B050"/>
                </a:solidFill>
                <a:latin typeface="Arial" pitchFamily="34" charset="0"/>
                <a:ea typeface="+mn-ea"/>
                <a:cs typeface="Arial" pitchFamily="34" charset="0"/>
              </a:rPr>
              <a:t/>
            </a:r>
            <a:br>
              <a:rPr lang="en-US" sz="4050" b="1" dirty="0">
                <a:ln/>
                <a:solidFill>
                  <a:srgbClr val="00B050"/>
                </a:solidFill>
                <a:latin typeface="Arial" pitchFamily="34" charset="0"/>
                <a:ea typeface="+mn-ea"/>
                <a:cs typeface="Arial" pitchFamily="34" charset="0"/>
              </a:rPr>
            </a:br>
            <a:endParaRPr lang="he-IL" sz="4050" b="1" dirty="0">
              <a:ln/>
              <a:solidFill>
                <a:srgbClr val="00B050"/>
              </a:solidFill>
              <a:latin typeface="Arial" pitchFamily="34" charset="0"/>
              <a:ea typeface="+mn-ea"/>
              <a:cs typeface="Arial" pitchFamily="34" charset="0"/>
            </a:endParaRPr>
          </a:p>
        </p:txBody>
      </p:sp>
      <p:sp>
        <p:nvSpPr>
          <p:cNvPr id="4" name="מלבן 3"/>
          <p:cNvSpPr/>
          <p:nvPr/>
        </p:nvSpPr>
        <p:spPr>
          <a:xfrm>
            <a:off x="3923928" y="2348880"/>
            <a:ext cx="4572000" cy="3277820"/>
          </a:xfrm>
          <a:prstGeom prst="rect">
            <a:avLst/>
          </a:prstGeom>
        </p:spPr>
        <p:txBody>
          <a:bodyPr>
            <a:spAutoFit/>
          </a:bodyPr>
          <a:lstStyle/>
          <a:p>
            <a:pPr>
              <a:lnSpc>
                <a:spcPct val="115000"/>
              </a:lnSpc>
              <a:spcAft>
                <a:spcPts val="0"/>
              </a:spcAft>
              <a:tabLst>
                <a:tab pos="3771900" algn="l"/>
              </a:tabLst>
            </a:pPr>
            <a:r>
              <a:rPr lang="he-IL" dirty="0"/>
              <a:t>תסמיני הקטרקט לפני ניתוח של הוצאת העדשה העכורה הם:</a:t>
            </a:r>
            <a:endParaRPr lang="en-US" dirty="0"/>
          </a:p>
          <a:p>
            <a:pPr marL="342900" lvl="0" indent="-342900">
              <a:lnSpc>
                <a:spcPct val="115000"/>
              </a:lnSpc>
              <a:spcAft>
                <a:spcPts val="0"/>
              </a:spcAft>
              <a:buFont typeface="Symbol" panose="05050102010706020507" pitchFamily="18" charset="2"/>
              <a:buChar char=""/>
              <a:tabLst>
                <a:tab pos="3771900" algn="l"/>
              </a:tabLst>
            </a:pPr>
            <a:r>
              <a:rPr lang="he-IL" dirty="0"/>
              <a:t>ראייה מטושטשת (ירידה בחדות הראיה)</a:t>
            </a:r>
            <a:endParaRPr lang="en-US" dirty="0"/>
          </a:p>
          <a:p>
            <a:pPr marL="342900" lvl="0" indent="-342900">
              <a:lnSpc>
                <a:spcPct val="115000"/>
              </a:lnSpc>
              <a:spcAft>
                <a:spcPts val="0"/>
              </a:spcAft>
              <a:buFont typeface="Symbol" panose="05050102010706020507" pitchFamily="18" charset="2"/>
              <a:buChar char=""/>
              <a:tabLst>
                <a:tab pos="3771900" algn="l"/>
              </a:tabLst>
            </a:pPr>
            <a:r>
              <a:rPr lang="he-IL" dirty="0"/>
              <a:t>ראייה כפולה</a:t>
            </a:r>
            <a:endParaRPr lang="en-US" dirty="0"/>
          </a:p>
          <a:p>
            <a:pPr marL="342900" lvl="0" indent="-342900">
              <a:lnSpc>
                <a:spcPct val="115000"/>
              </a:lnSpc>
              <a:spcAft>
                <a:spcPts val="0"/>
              </a:spcAft>
              <a:buFont typeface="Symbol" panose="05050102010706020507" pitchFamily="18" charset="2"/>
              <a:buChar char=""/>
              <a:tabLst>
                <a:tab pos="3771900" algn="l"/>
              </a:tabLst>
            </a:pPr>
            <a:r>
              <a:rPr lang="he-IL" dirty="0"/>
              <a:t>חוסר יכולת אקומודציה </a:t>
            </a:r>
            <a:endParaRPr lang="he-IL" dirty="0" smtClean="0"/>
          </a:p>
          <a:p>
            <a:pPr marL="342900" lvl="0" indent="-342900">
              <a:lnSpc>
                <a:spcPct val="115000"/>
              </a:lnSpc>
              <a:spcAft>
                <a:spcPts val="0"/>
              </a:spcAft>
              <a:buFont typeface="Symbol" panose="05050102010706020507" pitchFamily="18" charset="2"/>
              <a:buChar char=""/>
              <a:tabLst>
                <a:tab pos="3771900" algn="l"/>
              </a:tabLst>
            </a:pPr>
            <a:r>
              <a:rPr lang="he-IL" dirty="0" smtClean="0"/>
              <a:t>סנוור- </a:t>
            </a:r>
            <a:r>
              <a:rPr lang="he-IL" dirty="0"/>
              <a:t>רגישות לאור</a:t>
            </a:r>
            <a:endParaRPr lang="en-US" dirty="0"/>
          </a:p>
          <a:p>
            <a:pPr marL="342900" lvl="0" indent="-342900">
              <a:lnSpc>
                <a:spcPct val="115000"/>
              </a:lnSpc>
              <a:spcAft>
                <a:spcPts val="0"/>
              </a:spcAft>
              <a:buFont typeface="Symbol" panose="05050102010706020507" pitchFamily="18" charset="2"/>
              <a:buChar char=""/>
              <a:tabLst>
                <a:tab pos="3771900" algn="l"/>
              </a:tabLst>
            </a:pPr>
            <a:r>
              <a:rPr lang="he-IL" dirty="0"/>
              <a:t>תיתכן הופעת </a:t>
            </a:r>
            <a:r>
              <a:rPr lang="he-IL" dirty="0" err="1"/>
              <a:t>ניסטגמוס</a:t>
            </a:r>
            <a:r>
              <a:rPr lang="he-IL" dirty="0"/>
              <a:t> </a:t>
            </a:r>
            <a:endParaRPr lang="en-US" dirty="0"/>
          </a:p>
          <a:p>
            <a:pPr marL="342900" lvl="0" indent="-342900">
              <a:lnSpc>
                <a:spcPct val="115000"/>
              </a:lnSpc>
              <a:spcAft>
                <a:spcPts val="0"/>
              </a:spcAft>
              <a:buFont typeface="Symbol" panose="05050102010706020507" pitchFamily="18" charset="2"/>
              <a:buChar char=""/>
              <a:tabLst>
                <a:tab pos="3771900" algn="l"/>
              </a:tabLst>
            </a:pPr>
            <a:r>
              <a:rPr lang="he-IL" dirty="0"/>
              <a:t>ייתכן עיכוב בהתפתחות של הראייה עקב היעדר גרייה מוחית, עד הסרת הקטרקט.</a:t>
            </a:r>
            <a:endParaRPr lang="en-US" dirty="0"/>
          </a:p>
          <a:p>
            <a:pPr>
              <a:lnSpc>
                <a:spcPct val="115000"/>
              </a:lnSpc>
              <a:spcAft>
                <a:spcPts val="0"/>
              </a:spcAft>
              <a:tabLst>
                <a:tab pos="3771900" algn="l"/>
              </a:tabLst>
            </a:pPr>
            <a:r>
              <a:rPr lang="he-IL" dirty="0"/>
              <a:t> </a:t>
            </a:r>
            <a:endParaRPr lang="en-US" dirty="0"/>
          </a:p>
        </p:txBody>
      </p:sp>
      <p:sp>
        <p:nvSpPr>
          <p:cNvPr id="6" name="מלבן 5"/>
          <p:cNvSpPr/>
          <p:nvPr/>
        </p:nvSpPr>
        <p:spPr>
          <a:xfrm>
            <a:off x="6217622" y="1425324"/>
            <a:ext cx="1587293" cy="388696"/>
          </a:xfrm>
          <a:prstGeom prst="rect">
            <a:avLst/>
          </a:prstGeom>
        </p:spPr>
        <p:txBody>
          <a:bodyPr wrap="none">
            <a:spAutoFit/>
          </a:bodyPr>
          <a:lstStyle/>
          <a:p>
            <a:pPr>
              <a:lnSpc>
                <a:spcPct val="107000"/>
              </a:lnSpc>
              <a:spcAft>
                <a:spcPts val="0"/>
              </a:spcAft>
              <a:tabLst>
                <a:tab pos="3771900" algn="l"/>
              </a:tabLst>
            </a:pPr>
            <a:r>
              <a:rPr lang="he-IL" b="1" dirty="0"/>
              <a:t>עכירות העדשה</a:t>
            </a:r>
            <a:endParaRPr lang="en-US" b="1" dirty="0">
              <a:latin typeface="Calibri" panose="020F0502020204030204" pitchFamily="34" charset="0"/>
              <a:ea typeface="Calibri" panose="020F0502020204030204" pitchFamily="34" charset="0"/>
            </a:endParaRPr>
          </a:p>
        </p:txBody>
      </p:sp>
      <p:pic>
        <p:nvPicPr>
          <p:cNvPr id="1026" name="Picture 2" descr="katarct"/>
          <p:cNvPicPr>
            <a:picLocks noChangeAspect="1" noChangeArrowheads="1"/>
          </p:cNvPicPr>
          <p:nvPr/>
        </p:nvPicPr>
        <p:blipFill rotWithShape="1">
          <a:blip r:embed="rId3">
            <a:extLst>
              <a:ext uri="{28A0092B-C50C-407E-A947-70E740481C1C}">
                <a14:useLocalDpi xmlns:a14="http://schemas.microsoft.com/office/drawing/2010/main" val="0"/>
              </a:ext>
            </a:extLst>
          </a:blip>
          <a:srcRect l="5040" t="-14172" r="-5040" b="51407"/>
          <a:stretch/>
        </p:blipFill>
        <p:spPr bwMode="auto">
          <a:xfrm>
            <a:off x="323528" y="3429000"/>
            <a:ext cx="3654990"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4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שמים, טבע, חוץ, עסיסי&#10;&#10;התיאור נוצר באופן אוטומטי">
            <a:extLst>
              <a:ext uri="{FF2B5EF4-FFF2-40B4-BE49-F238E27FC236}">
                <a16:creationId xmlns:a16="http://schemas.microsoft.com/office/drawing/2014/main" xmlns="" id="{18F6E785-8A18-4123-A75E-3538F7C02D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511"/>
          <a:stretch/>
        </p:blipFill>
        <p:spPr>
          <a:xfrm>
            <a:off x="6824604" y="4545724"/>
            <a:ext cx="1880191" cy="1227617"/>
          </a:xfrm>
          <a:prstGeom prst="rect">
            <a:avLst/>
          </a:prstGeom>
          <a:ln>
            <a:noFill/>
          </a:ln>
          <a:effectLst>
            <a:outerShdw blurRad="190500" algn="tl" rotWithShape="0">
              <a:srgbClr val="000000">
                <a:alpha val="70000"/>
              </a:srgbClr>
            </a:outerShdw>
          </a:effectLst>
        </p:spPr>
      </p:pic>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246595" y="263215"/>
            <a:ext cx="8458200" cy="561975"/>
          </a:xfrm>
        </p:spPr>
        <p:txBody>
          <a:bodyPr/>
          <a:lstStyle/>
          <a:p>
            <a:r>
              <a:rPr lang="he-IL" sz="3750" dirty="0">
                <a:solidFill>
                  <a:srgbClr val="017838"/>
                </a:solidFill>
                <a:latin typeface="Corbel" panose="020B0503020204020204" pitchFamily="34" charset="0"/>
              </a:rPr>
              <a:t>מגדל אור - נעים להכיר</a:t>
            </a:r>
            <a:endParaRPr lang="en-US" sz="3750" dirty="0">
              <a:solidFill>
                <a:srgbClr val="017838"/>
              </a:solidFill>
              <a:latin typeface="Corbel" panose="020B0503020204020204" pitchFamily="34" charset="0"/>
            </a:endParaRPr>
          </a:p>
        </p:txBody>
      </p:sp>
      <p:sp>
        <p:nvSpPr>
          <p:cNvPr id="21" name="מלבן 20">
            <a:extLst>
              <a:ext uri="{FF2B5EF4-FFF2-40B4-BE49-F238E27FC236}">
                <a16:creationId xmlns:a16="http://schemas.microsoft.com/office/drawing/2014/main" xmlns="" id="{897CC9D7-DC11-43AC-9B27-36AF7FE31C7B}"/>
              </a:ext>
            </a:extLst>
          </p:cNvPr>
          <p:cNvSpPr/>
          <p:nvPr/>
        </p:nvSpPr>
        <p:spPr>
          <a:xfrm>
            <a:off x="1203012" y="2402052"/>
            <a:ext cx="5432335" cy="755976"/>
          </a:xfrm>
          <a:prstGeom prst="rect">
            <a:avLst/>
          </a:prstGeom>
        </p:spPr>
        <p:txBody>
          <a:bodyPr wrap="square">
            <a:spAutoFit/>
          </a:bodyPr>
          <a:lstStyle/>
          <a:p>
            <a:pPr fontAlgn="auto">
              <a:lnSpc>
                <a:spcPct val="150000"/>
              </a:lnSpc>
              <a:spcBef>
                <a:spcPts val="0"/>
              </a:spcBef>
              <a:spcAft>
                <a:spcPts val="0"/>
              </a:spcAft>
              <a:defRPr/>
            </a:pPr>
            <a:r>
              <a:rPr lang="he-IL" sz="1500" kern="0" dirty="0">
                <a:solidFill>
                  <a:prstClr val="black"/>
                </a:solidFill>
                <a:ea typeface="Arial" pitchFamily="34"/>
              </a:rPr>
              <a:t>המרכז מהווה חלק מפעילותה של עמותת יעדים לצפון מיסודה של קרן רש"י.</a:t>
            </a:r>
            <a:endParaRPr lang="en-US" sz="1500" kern="0" dirty="0">
              <a:solidFill>
                <a:prstClr val="black"/>
              </a:solidFill>
              <a:ea typeface="Arial" pitchFamily="34"/>
            </a:endParaRPr>
          </a:p>
        </p:txBody>
      </p:sp>
      <p:sp>
        <p:nvSpPr>
          <p:cNvPr id="22" name="מלבן 21">
            <a:extLst>
              <a:ext uri="{FF2B5EF4-FFF2-40B4-BE49-F238E27FC236}">
                <a16:creationId xmlns:a16="http://schemas.microsoft.com/office/drawing/2014/main" xmlns="" id="{CE16FAC0-7EC1-4ECA-9C73-CDC987EB995A}"/>
              </a:ext>
            </a:extLst>
          </p:cNvPr>
          <p:cNvSpPr/>
          <p:nvPr/>
        </p:nvSpPr>
        <p:spPr>
          <a:xfrm>
            <a:off x="1218531" y="3344104"/>
            <a:ext cx="5401299" cy="1015663"/>
          </a:xfrm>
          <a:prstGeom prst="rect">
            <a:avLst/>
          </a:prstGeom>
        </p:spPr>
        <p:txBody>
          <a:bodyPr wrap="square">
            <a:spAutoFit/>
          </a:bodyPr>
          <a:lstStyle/>
          <a:p>
            <a:pPr algn="just" fontAlgn="auto">
              <a:spcBef>
                <a:spcPts val="0"/>
              </a:spcBef>
              <a:spcAft>
                <a:spcPts val="0"/>
              </a:spcAft>
              <a:defRPr/>
            </a:pPr>
            <a:r>
              <a:rPr lang="he-IL" sz="1500" kern="0" dirty="0" smtClean="0">
                <a:solidFill>
                  <a:prstClr val="black"/>
                </a:solidFill>
                <a:ea typeface="Arial" pitchFamily="34"/>
              </a:rPr>
              <a:t>מרצף השירותים הייחודי נהנים מדי שנה מעל </a:t>
            </a:r>
            <a:r>
              <a:rPr lang="he-IL" sz="1500" kern="0" dirty="0" smtClean="0">
                <a:solidFill>
                  <a:prstClr val="black"/>
                </a:solidFill>
              </a:rPr>
              <a:t>ל-</a:t>
            </a:r>
            <a:r>
              <a:rPr lang="he-IL" sz="1500" b="1" kern="0" dirty="0" smtClean="0">
                <a:solidFill>
                  <a:prstClr val="black"/>
                </a:solidFill>
              </a:rPr>
              <a:t>5,000</a:t>
            </a:r>
            <a:r>
              <a:rPr lang="he-IL" sz="1500" kern="0" dirty="0" smtClean="0">
                <a:solidFill>
                  <a:prstClr val="black"/>
                </a:solidFill>
                <a:ea typeface="Arial" pitchFamily="34"/>
              </a:rPr>
              <a:t> אנשים בכל הגילאים ומכל רחבי הארץ עם עיוורון או לקות ראייה (עם או ללא תעודת עיוור), והאנשים המעורבים בחייהם: בני משפחה, נותני שירות, ארגונים </a:t>
            </a:r>
            <a:r>
              <a:rPr lang="he-IL" sz="1500" kern="0" dirty="0" smtClean="0">
                <a:solidFill>
                  <a:prstClr val="black"/>
                </a:solidFill>
              </a:rPr>
              <a:t>וכ-</a:t>
            </a:r>
            <a:r>
              <a:rPr lang="he-IL" sz="1500" b="1" kern="0" dirty="0" smtClean="0">
                <a:solidFill>
                  <a:prstClr val="black"/>
                </a:solidFill>
              </a:rPr>
              <a:t>2,000</a:t>
            </a:r>
            <a:r>
              <a:rPr lang="he-IL" sz="1500" kern="0" dirty="0" smtClean="0">
                <a:solidFill>
                  <a:prstClr val="black"/>
                </a:solidFill>
                <a:ea typeface="Arial" pitchFamily="34"/>
              </a:rPr>
              <a:t> אנשי מקצוע. </a:t>
            </a:r>
            <a:endParaRPr lang="en-US" sz="1500" dirty="0">
              <a:solidFill>
                <a:prstClr val="black"/>
              </a:solidFill>
            </a:endParaRPr>
          </a:p>
        </p:txBody>
      </p:sp>
      <p:sp>
        <p:nvSpPr>
          <p:cNvPr id="27" name="מלבן 26">
            <a:extLst>
              <a:ext uri="{FF2B5EF4-FFF2-40B4-BE49-F238E27FC236}">
                <a16:creationId xmlns:a16="http://schemas.microsoft.com/office/drawing/2014/main" xmlns="" id="{5ED1D13B-569D-4ED6-B120-047B91E21EAC}"/>
              </a:ext>
            </a:extLst>
          </p:cNvPr>
          <p:cNvSpPr/>
          <p:nvPr/>
        </p:nvSpPr>
        <p:spPr>
          <a:xfrm>
            <a:off x="1203012" y="1319106"/>
            <a:ext cx="5432335" cy="784830"/>
          </a:xfrm>
          <a:prstGeom prst="rect">
            <a:avLst/>
          </a:prstGeom>
        </p:spPr>
        <p:txBody>
          <a:bodyPr wrap="square">
            <a:spAutoFit/>
          </a:bodyPr>
          <a:lstStyle/>
          <a:p>
            <a:pPr algn="just" fontAlgn="auto">
              <a:spcBef>
                <a:spcPts val="0"/>
              </a:spcBef>
              <a:spcAft>
                <a:spcPts val="0"/>
              </a:spcAft>
              <a:defRPr/>
            </a:pPr>
            <a:r>
              <a:rPr lang="he-IL" sz="1500" b="1" kern="0" dirty="0">
                <a:solidFill>
                  <a:prstClr val="black"/>
                </a:solidFill>
                <a:ea typeface="Arial" pitchFamily="34"/>
              </a:rPr>
              <a:t>מרכז מגדל אור הוא מרכז רב שירותי, בפריסה ארצית, הפועל למעלה מ- 60 שנה ומעניק שירותים לאנשים עם עיוורון או לקות ראייה ולאנשים המעורבים בחייהם.</a:t>
            </a:r>
            <a:endParaRPr lang="en-US" sz="1500" b="1" kern="0" dirty="0">
              <a:solidFill>
                <a:prstClr val="black"/>
              </a:solidFill>
              <a:ea typeface="Arial" pitchFamily="34"/>
            </a:endParaRPr>
          </a:p>
        </p:txBody>
      </p:sp>
      <p:pic>
        <p:nvPicPr>
          <p:cNvPr id="1026" name="Picture 2">
            <a:extLst>
              <a:ext uri="{FF2B5EF4-FFF2-40B4-BE49-F238E27FC236}">
                <a16:creationId xmlns:a16="http://schemas.microsoft.com/office/drawing/2014/main" xmlns="" id="{54E2EE52-FAC7-4198-A99C-A0E1935646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5923104"/>
            <a:ext cx="957145" cy="441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משרד הביטחון – ויקיפדיה">
            <a:extLst>
              <a:ext uri="{FF2B5EF4-FFF2-40B4-BE49-F238E27FC236}">
                <a16:creationId xmlns:a16="http://schemas.microsoft.com/office/drawing/2014/main" xmlns="" id="{187B001C-5CCD-48D2-A474-A4078E3D56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5749" y="5790229"/>
            <a:ext cx="656171" cy="6479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משרד הכלכלה והתעשייה – ויקיפדיה">
            <a:extLst>
              <a:ext uri="{FF2B5EF4-FFF2-40B4-BE49-F238E27FC236}">
                <a16:creationId xmlns:a16="http://schemas.microsoft.com/office/drawing/2014/main" xmlns="" id="{209425AF-FEC2-43FA-A02D-C964424874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583" y="5923104"/>
            <a:ext cx="1068118" cy="480653"/>
          </a:xfrm>
          <a:prstGeom prst="rect">
            <a:avLst/>
          </a:prstGeom>
          <a:noFill/>
          <a:extLst>
            <a:ext uri="{909E8E84-426E-40DD-AFC4-6F175D3DCCD1}">
              <a14:hiddenFill xmlns:a14="http://schemas.microsoft.com/office/drawing/2010/main">
                <a:solidFill>
                  <a:srgbClr val="FFFFFF"/>
                </a:solidFill>
              </a14:hiddenFill>
            </a:ext>
          </a:extLst>
        </p:spPr>
      </p:pic>
      <p:sp>
        <p:nvSpPr>
          <p:cNvPr id="28" name="מלבן 27">
            <a:extLst>
              <a:ext uri="{FF2B5EF4-FFF2-40B4-BE49-F238E27FC236}">
                <a16:creationId xmlns:a16="http://schemas.microsoft.com/office/drawing/2014/main" xmlns="" id="{DC2206DA-6376-4E02-8FD5-4227B96DF736}"/>
              </a:ext>
            </a:extLst>
          </p:cNvPr>
          <p:cNvSpPr/>
          <p:nvPr/>
        </p:nvSpPr>
        <p:spPr>
          <a:xfrm>
            <a:off x="1218531" y="4719864"/>
            <a:ext cx="5432206" cy="784830"/>
          </a:xfrm>
          <a:prstGeom prst="rect">
            <a:avLst/>
          </a:prstGeom>
        </p:spPr>
        <p:txBody>
          <a:bodyPr wrap="square">
            <a:spAutoFit/>
          </a:bodyPr>
          <a:lstStyle/>
          <a:p>
            <a:pPr algn="just" fontAlgn="auto">
              <a:spcBef>
                <a:spcPts val="0"/>
              </a:spcBef>
              <a:spcAft>
                <a:spcPts val="0"/>
              </a:spcAft>
              <a:defRPr/>
            </a:pPr>
            <a:r>
              <a:rPr lang="he-IL" sz="1500" dirty="0">
                <a:solidFill>
                  <a:prstClr val="black"/>
                </a:solidFill>
              </a:rPr>
              <a:t>עיקר השירותים ניתנים במימון משרד הרווחה והשירותים החברתיים – מנהל המוגבלויות, המוסד לביטוח לאומי, משרד הביטחון ומשרד הכלכלה והתעשייה.</a:t>
            </a:r>
            <a:endParaRPr lang="en-US" sz="1500" dirty="0">
              <a:solidFill>
                <a:prstClr val="black"/>
              </a:solidFill>
            </a:endParaRPr>
          </a:p>
        </p:txBody>
      </p:sp>
      <p:pic>
        <p:nvPicPr>
          <p:cNvPr id="18" name="image80.jpeg">
            <a:extLst>
              <a:ext uri="{FF2B5EF4-FFF2-40B4-BE49-F238E27FC236}">
                <a16:creationId xmlns:a16="http://schemas.microsoft.com/office/drawing/2014/main" xmlns="" id="{93E6E822-EE0D-46E3-B773-62A7D70133C1}"/>
              </a:ext>
            </a:extLst>
          </p:cNvPr>
          <p:cNvPicPr/>
          <p:nvPr/>
        </p:nvPicPr>
        <p:blipFill rotWithShape="1">
          <a:blip r:embed="rId7" cstate="print"/>
          <a:srcRect l="5782" r="6666" b="3140"/>
          <a:stretch/>
        </p:blipFill>
        <p:spPr>
          <a:xfrm>
            <a:off x="6824605" y="3211669"/>
            <a:ext cx="1880191" cy="1229540"/>
          </a:xfrm>
          <a:prstGeom prst="rect">
            <a:avLst/>
          </a:prstGeom>
          <a:ln>
            <a:noFill/>
          </a:ln>
          <a:effectLst>
            <a:outerShdw blurRad="190500" algn="tl" rotWithShape="0">
              <a:srgbClr val="000000">
                <a:alpha val="70000"/>
              </a:srgbClr>
            </a:outerShdw>
          </a:effectLst>
        </p:spPr>
      </p:pic>
      <p:pic>
        <p:nvPicPr>
          <p:cNvPr id="19" name="תמונה 18">
            <a:extLst>
              <a:ext uri="{FF2B5EF4-FFF2-40B4-BE49-F238E27FC236}">
                <a16:creationId xmlns:a16="http://schemas.microsoft.com/office/drawing/2014/main" xmlns="" id="{3D9EB25E-86D6-465D-824D-BF96609120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321" t="1945" r="2518" b="4244"/>
          <a:stretch/>
        </p:blipFill>
        <p:spPr>
          <a:xfrm>
            <a:off x="6824603" y="1241182"/>
            <a:ext cx="1880192" cy="1229540"/>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xmlns="" id="{BCB496ED-1A2D-4B89-B07A-ED67F8B140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064" y="5923104"/>
            <a:ext cx="1880192" cy="627261"/>
          </a:xfrm>
          <a:prstGeom prst="rect">
            <a:avLst/>
          </a:prstGeom>
        </p:spPr>
      </p:pic>
    </p:spTree>
    <p:extLst>
      <p:ext uri="{BB962C8B-B14F-4D97-AF65-F5344CB8AC3E}">
        <p14:creationId xmlns:p14="http://schemas.microsoft.com/office/powerpoint/2010/main" val="403937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59030"/>
            <a:ext cx="3330624" cy="2069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מלבן 3"/>
          <p:cNvSpPr/>
          <p:nvPr/>
        </p:nvSpPr>
        <p:spPr>
          <a:xfrm>
            <a:off x="1187624" y="1529132"/>
            <a:ext cx="4572000" cy="646331"/>
          </a:xfrm>
          <a:prstGeom prst="rect">
            <a:avLst/>
          </a:prstGeom>
        </p:spPr>
        <p:txBody>
          <a:bodyPr>
            <a:spAutoFit/>
          </a:bodyPr>
          <a:lstStyle/>
          <a:p>
            <a:r>
              <a:rPr lang="he-IL" b="1" dirty="0"/>
              <a:t>קטרקט מולד דו עיני</a:t>
            </a:r>
            <a:r>
              <a:rPr lang="he-IL" dirty="0"/>
              <a:t/>
            </a:r>
            <a:br>
              <a:rPr lang="he-IL" dirty="0"/>
            </a:br>
            <a:endParaRPr lang="he-IL" dirty="0"/>
          </a:p>
        </p:txBody>
      </p:sp>
      <p:pic>
        <p:nvPicPr>
          <p:cNvPr id="2054" name="Picture 6" desc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061" y="5013176"/>
            <a:ext cx="4248150" cy="828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מלבן 7"/>
          <p:cNvSpPr/>
          <p:nvPr/>
        </p:nvSpPr>
        <p:spPr>
          <a:xfrm>
            <a:off x="1043608" y="4473708"/>
            <a:ext cx="4572000" cy="369332"/>
          </a:xfrm>
          <a:prstGeom prst="rect">
            <a:avLst/>
          </a:prstGeom>
        </p:spPr>
        <p:txBody>
          <a:bodyPr>
            <a:spAutoFit/>
          </a:bodyPr>
          <a:lstStyle/>
          <a:p>
            <a:r>
              <a:rPr lang="he-IL" b="1" dirty="0"/>
              <a:t>קטרקט מולד </a:t>
            </a:r>
            <a:r>
              <a:rPr lang="he-IL" b="1" dirty="0" smtClean="0"/>
              <a:t>חד עיני</a:t>
            </a:r>
            <a:endParaRPr lang="he-IL" dirty="0"/>
          </a:p>
        </p:txBody>
      </p:sp>
    </p:spTree>
    <p:extLst>
      <p:ext uri="{BB962C8B-B14F-4D97-AF65-F5344CB8AC3E}">
        <p14:creationId xmlns:p14="http://schemas.microsoft.com/office/powerpoint/2010/main" val="29451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6" name="מלבן 5"/>
          <p:cNvSpPr/>
          <p:nvPr/>
        </p:nvSpPr>
        <p:spPr>
          <a:xfrm>
            <a:off x="6660232" y="1110795"/>
            <a:ext cx="1685398"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a:ln/>
                <a:solidFill>
                  <a:srgbClr val="00B050"/>
                </a:solidFill>
              </a:rPr>
              <a:t>לבקנות</a:t>
            </a:r>
          </a:p>
        </p:txBody>
      </p:sp>
      <p:sp>
        <p:nvSpPr>
          <p:cNvPr id="2" name="מלבן 1"/>
          <p:cNvSpPr/>
          <p:nvPr/>
        </p:nvSpPr>
        <p:spPr>
          <a:xfrm>
            <a:off x="467544" y="1803292"/>
            <a:ext cx="8064896" cy="1668405"/>
          </a:xfrm>
          <a:prstGeom prst="rect">
            <a:avLst/>
          </a:prstGeom>
        </p:spPr>
        <p:txBody>
          <a:bodyPr wrap="square">
            <a:spAutoFit/>
          </a:bodyPr>
          <a:lstStyle/>
          <a:p>
            <a:pPr>
              <a:lnSpc>
                <a:spcPct val="200000"/>
              </a:lnSpc>
            </a:pPr>
            <a:r>
              <a:rPr lang="he-IL" b="1" dirty="0" smtClean="0">
                <a:solidFill>
                  <a:srgbClr val="1E1E1E"/>
                </a:solidFill>
                <a:latin typeface="-apple-system, BlinkMacSystemFont, &amp;#039;Segoe UI&amp;#039;, Roboto, Oxygen-Sans, Ubuntu, Cantarell, &amp;#039;Helvetica Neue&amp;#039;, sans-serif"/>
              </a:rPr>
              <a:t>רקע  </a:t>
            </a:r>
            <a:r>
              <a:rPr lang="he-IL" dirty="0" smtClean="0">
                <a:solidFill>
                  <a:srgbClr val="1E1E1E"/>
                </a:solidFill>
                <a:latin typeface="-apple-system, BlinkMacSystemFont, &amp;#039;Segoe UI&amp;#039;, Roboto, Oxygen-Sans, Ubuntu, Cantarell, &amp;#039;Helvetica Neue&amp;#039;, sans-serif"/>
              </a:rPr>
              <a:t>מחלה </a:t>
            </a:r>
            <a:r>
              <a:rPr lang="he-IL" dirty="0">
                <a:solidFill>
                  <a:srgbClr val="1E1E1E"/>
                </a:solidFill>
                <a:latin typeface="-apple-system, BlinkMacSystemFont, &amp;#039;Segoe UI&amp;#039;, Roboto, Oxygen-Sans, Ubuntu, Cantarell, &amp;#039;Helvetica Neue&amp;#039;, sans-serif"/>
              </a:rPr>
              <a:t>תורשתית רצסיבית מולדת </a:t>
            </a:r>
            <a:r>
              <a:rPr lang="he-IL" dirty="0" smtClean="0">
                <a:solidFill>
                  <a:srgbClr val="1E1E1E"/>
                </a:solidFill>
                <a:latin typeface="-apple-system, BlinkMacSystemFont, &amp;#039;Segoe UI&amp;#039;, Roboto, Oxygen-Sans, Ubuntu, Cantarell, &amp;#039;Helvetica Neue&amp;#039;, sans-serif"/>
              </a:rPr>
              <a:t>.</a:t>
            </a:r>
          </a:p>
          <a:p>
            <a:pPr>
              <a:lnSpc>
                <a:spcPct val="200000"/>
              </a:lnSpc>
            </a:pPr>
            <a:r>
              <a:rPr lang="he-IL" dirty="0" smtClean="0">
                <a:solidFill>
                  <a:srgbClr val="1E1E1E"/>
                </a:solidFill>
                <a:latin typeface="-apple-system, BlinkMacSystemFont, &amp;#039;Segoe UI&amp;#039;, Roboto, Oxygen-Sans, Ubuntu, Cantarell, &amp;#039;Helvetica Neue&amp;#039;, sans-serif"/>
              </a:rPr>
              <a:t>לבקנות </a:t>
            </a:r>
            <a:r>
              <a:rPr lang="he-IL" dirty="0">
                <a:solidFill>
                  <a:srgbClr val="1E1E1E"/>
                </a:solidFill>
                <a:latin typeface="-apple-system, BlinkMacSystemFont, &amp;#039;Segoe UI&amp;#039;, Roboto, Oxygen-Sans, Ubuntu, Cantarell, &amp;#039;Helvetica Neue&amp;#039;, sans-serif"/>
              </a:rPr>
              <a:t>מתאפיינת בחסר מלא או חלקי של פיגמנט (חומר צבעוני הקרוי מלנין) המופיע בעור, בשיער ובעיניים. </a:t>
            </a:r>
            <a:endParaRPr lang="he-IL" dirty="0"/>
          </a:p>
        </p:txBody>
      </p:sp>
      <p:pic>
        <p:nvPicPr>
          <p:cNvPr id="7" name="Picture 2" descr="עיניים אדומות - אלביניזם"/>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3716597"/>
            <a:ext cx="6945341" cy="1941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350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6" name="מלבן 5"/>
          <p:cNvSpPr/>
          <p:nvPr/>
        </p:nvSpPr>
        <p:spPr>
          <a:xfrm>
            <a:off x="2895385" y="447350"/>
            <a:ext cx="5781071"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smtClean="0">
                <a:ln/>
                <a:solidFill>
                  <a:srgbClr val="00B050"/>
                </a:solidFill>
              </a:rPr>
              <a:t>לבקנות -השפעה על הראיה</a:t>
            </a:r>
            <a:endParaRPr lang="he-IL" sz="4050" b="1" dirty="0">
              <a:ln/>
              <a:solidFill>
                <a:srgbClr val="00B050"/>
              </a:solidFill>
            </a:endParaRPr>
          </a:p>
        </p:txBody>
      </p:sp>
      <p:sp>
        <p:nvSpPr>
          <p:cNvPr id="8" name="מלבן 7"/>
          <p:cNvSpPr/>
          <p:nvPr/>
        </p:nvSpPr>
        <p:spPr>
          <a:xfrm>
            <a:off x="395536" y="1484784"/>
            <a:ext cx="8496944" cy="4705134"/>
          </a:xfrm>
          <a:prstGeom prst="rect">
            <a:avLst/>
          </a:prstGeom>
        </p:spPr>
        <p:txBody>
          <a:bodyPr wrap="square">
            <a:spAutoFit/>
          </a:bodyPr>
          <a:lstStyle/>
          <a:p>
            <a:pPr marL="342900" indent="-342900" eaLnBrk="0" hangingPunct="0">
              <a:lnSpc>
                <a:spcPct val="200000"/>
              </a:lnSpc>
              <a:spcBef>
                <a:spcPct val="20000"/>
              </a:spcBef>
              <a:buFont typeface="Arial" pitchFamily="34" charset="0"/>
              <a:buChar char="•"/>
            </a:pPr>
            <a:r>
              <a:rPr lang="he-IL" sz="2400" dirty="0" err="1">
                <a:latin typeface="+mn-lt"/>
                <a:cs typeface="+mn-cs"/>
              </a:rPr>
              <a:t>פוטופוביה</a:t>
            </a:r>
            <a:r>
              <a:rPr lang="he-IL" sz="2400" dirty="0">
                <a:latin typeface="+mn-lt"/>
                <a:cs typeface="+mn-cs"/>
              </a:rPr>
              <a:t>-רגישות חמורה לאור (סנוור).</a:t>
            </a:r>
          </a:p>
          <a:p>
            <a:pPr marL="342900" indent="-342900" eaLnBrk="0" hangingPunct="0">
              <a:lnSpc>
                <a:spcPct val="200000"/>
              </a:lnSpc>
              <a:spcBef>
                <a:spcPct val="20000"/>
              </a:spcBef>
              <a:buFont typeface="Arial" pitchFamily="34" charset="0"/>
              <a:buChar char="•"/>
            </a:pPr>
            <a:r>
              <a:rPr lang="he-IL" sz="2400" dirty="0">
                <a:latin typeface="+mn-lt"/>
                <a:cs typeface="+mn-cs"/>
              </a:rPr>
              <a:t>ירידה בחדות הראייה בשל אופן הפיזור של האור בעין.</a:t>
            </a:r>
          </a:p>
          <a:p>
            <a:pPr marL="342900" indent="-342900" eaLnBrk="0" hangingPunct="0">
              <a:lnSpc>
                <a:spcPct val="200000"/>
              </a:lnSpc>
              <a:spcBef>
                <a:spcPct val="20000"/>
              </a:spcBef>
              <a:buFont typeface="Arial" pitchFamily="34" charset="0"/>
              <a:buChar char="•"/>
            </a:pPr>
            <a:r>
              <a:rPr lang="he-IL" sz="2400" dirty="0" err="1">
                <a:latin typeface="+mn-lt"/>
                <a:cs typeface="+mn-cs"/>
              </a:rPr>
              <a:t>ניסטגמוס</a:t>
            </a:r>
            <a:r>
              <a:rPr lang="he-IL" sz="2400" dirty="0">
                <a:latin typeface="+mn-lt"/>
                <a:cs typeface="+mn-cs"/>
              </a:rPr>
              <a:t> (ריצוד) - משפיע על היכולת להעביר מבט בין קרוב לבין רחוק.</a:t>
            </a:r>
          </a:p>
          <a:p>
            <a:pPr marL="342900" indent="-342900" eaLnBrk="0" hangingPunct="0">
              <a:lnSpc>
                <a:spcPct val="200000"/>
              </a:lnSpc>
              <a:spcBef>
                <a:spcPct val="20000"/>
              </a:spcBef>
              <a:buFont typeface="Arial" pitchFamily="34" charset="0"/>
              <a:buChar char="•"/>
            </a:pPr>
            <a:r>
              <a:rPr lang="he-IL" sz="2400" dirty="0">
                <a:latin typeface="+mn-lt"/>
                <a:cs typeface="+mn-cs"/>
              </a:rPr>
              <a:t>•פגיעה בתשבורת- קוצר ראיה גבוה (</a:t>
            </a:r>
            <a:r>
              <a:rPr lang="he-IL" sz="2400" dirty="0" err="1">
                <a:latin typeface="+mn-lt"/>
                <a:cs typeface="+mn-cs"/>
              </a:rPr>
              <a:t>מיופיה</a:t>
            </a:r>
            <a:r>
              <a:rPr lang="he-IL" sz="2400" dirty="0">
                <a:latin typeface="+mn-lt"/>
                <a:cs typeface="+mn-cs"/>
              </a:rPr>
              <a:t>) או רוחק ראייה </a:t>
            </a:r>
          </a:p>
          <a:p>
            <a:pPr marL="342900" indent="-342900" eaLnBrk="0" hangingPunct="0">
              <a:lnSpc>
                <a:spcPct val="200000"/>
              </a:lnSpc>
              <a:spcBef>
                <a:spcPct val="20000"/>
              </a:spcBef>
              <a:buFont typeface="Arial" pitchFamily="34" charset="0"/>
              <a:buChar char="•"/>
            </a:pPr>
            <a:r>
              <a:rPr lang="he-IL" sz="2400" dirty="0">
                <a:latin typeface="+mn-lt"/>
                <a:cs typeface="+mn-cs"/>
              </a:rPr>
              <a:t>(</a:t>
            </a:r>
            <a:r>
              <a:rPr lang="he-IL" sz="2400" dirty="0" err="1">
                <a:latin typeface="+mn-lt"/>
                <a:cs typeface="+mn-cs"/>
              </a:rPr>
              <a:t>היפרופיה</a:t>
            </a:r>
            <a:r>
              <a:rPr lang="he-IL" sz="2400" dirty="0">
                <a:latin typeface="+mn-lt"/>
                <a:cs typeface="+mn-cs"/>
              </a:rPr>
              <a:t>) או </a:t>
            </a:r>
            <a:r>
              <a:rPr lang="he-IL" sz="2400" dirty="0" err="1">
                <a:latin typeface="+mn-lt"/>
                <a:cs typeface="+mn-cs"/>
              </a:rPr>
              <a:t>אסטיגמציה</a:t>
            </a:r>
            <a:endParaRPr lang="he-IL" sz="2400" dirty="0">
              <a:latin typeface="+mn-lt"/>
              <a:cs typeface="+mn-cs"/>
            </a:endParaRPr>
          </a:p>
        </p:txBody>
      </p:sp>
    </p:spTree>
    <p:extLst>
      <p:ext uri="{BB962C8B-B14F-4D97-AF65-F5344CB8AC3E}">
        <p14:creationId xmlns:p14="http://schemas.microsoft.com/office/powerpoint/2010/main" val="91981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pPr>
              <a:lnSpc>
                <a:spcPct val="200000"/>
              </a:lnSpc>
            </a:pPr>
            <a:r>
              <a:rPr lang="he-IL" sz="2400" dirty="0"/>
              <a:t>קושי ביצירת קשר עין</a:t>
            </a:r>
          </a:p>
          <a:p>
            <a:pPr>
              <a:lnSpc>
                <a:spcPct val="200000"/>
              </a:lnSpc>
            </a:pPr>
            <a:r>
              <a:rPr lang="he-IL" sz="2400" dirty="0"/>
              <a:t>הפחתה בראיית צבעים</a:t>
            </a:r>
          </a:p>
          <a:p>
            <a:pPr>
              <a:lnSpc>
                <a:spcPct val="200000"/>
              </a:lnSpc>
            </a:pPr>
            <a:r>
              <a:rPr lang="he-IL" sz="2400" dirty="0"/>
              <a:t>הפחתה ברגישות לניגודיות</a:t>
            </a:r>
          </a:p>
          <a:p>
            <a:pPr>
              <a:lnSpc>
                <a:spcPct val="200000"/>
              </a:lnSpc>
            </a:pPr>
            <a:r>
              <a:rPr lang="he-IL" sz="2400" dirty="0"/>
              <a:t>קושי בראיית עומק</a:t>
            </a:r>
          </a:p>
          <a:p>
            <a:pPr>
              <a:lnSpc>
                <a:spcPct val="200000"/>
              </a:lnSpc>
            </a:pPr>
            <a:r>
              <a:rPr lang="he-IL" sz="2400" dirty="0"/>
              <a:t>לעיתים תופיע תופעה נלווית של עין עצלה.</a:t>
            </a:r>
          </a:p>
          <a:p>
            <a:endParaRPr lang="he-IL" dirty="0"/>
          </a:p>
        </p:txBody>
      </p:sp>
    </p:spTree>
    <p:extLst>
      <p:ext uri="{BB962C8B-B14F-4D97-AF65-F5344CB8AC3E}">
        <p14:creationId xmlns:p14="http://schemas.microsoft.com/office/powerpoint/2010/main" val="4139261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6" name="מלבן 5"/>
          <p:cNvSpPr/>
          <p:nvPr/>
        </p:nvSpPr>
        <p:spPr>
          <a:xfrm>
            <a:off x="6589700" y="404664"/>
            <a:ext cx="2148665"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err="1" smtClean="0">
                <a:ln/>
                <a:solidFill>
                  <a:srgbClr val="00B050"/>
                </a:solidFill>
              </a:rPr>
              <a:t>ניסטגמוס</a:t>
            </a:r>
            <a:endParaRPr lang="he-IL" sz="4050" b="1" dirty="0">
              <a:ln/>
              <a:solidFill>
                <a:srgbClr val="00B050"/>
              </a:solidFill>
            </a:endParaRPr>
          </a:p>
        </p:txBody>
      </p:sp>
      <p:sp>
        <p:nvSpPr>
          <p:cNvPr id="2" name="מלבן 1"/>
          <p:cNvSpPr/>
          <p:nvPr/>
        </p:nvSpPr>
        <p:spPr>
          <a:xfrm>
            <a:off x="323528" y="1652706"/>
            <a:ext cx="8496944" cy="4313425"/>
          </a:xfrm>
          <a:prstGeom prst="rect">
            <a:avLst/>
          </a:prstGeom>
        </p:spPr>
        <p:txBody>
          <a:bodyPr wrap="square">
            <a:spAutoFit/>
          </a:bodyPr>
          <a:lstStyle/>
          <a:p>
            <a:pPr>
              <a:lnSpc>
                <a:spcPct val="150000"/>
              </a:lnSpc>
            </a:pPr>
            <a:r>
              <a:rPr lang="he-IL" sz="3200" b="1" dirty="0" smtClean="0"/>
              <a:t>מאפיינים</a:t>
            </a:r>
          </a:p>
          <a:p>
            <a:pPr>
              <a:lnSpc>
                <a:spcPct val="200000"/>
              </a:lnSpc>
            </a:pPr>
            <a:r>
              <a:rPr lang="he-IL" sz="2000" dirty="0" smtClean="0"/>
              <a:t>לקות </a:t>
            </a:r>
            <a:r>
              <a:rPr lang="he-IL" sz="2000" dirty="0"/>
              <a:t>המאופיינת על ידי תנועות לא רצוניות של </a:t>
            </a:r>
            <a:r>
              <a:rPr lang="he-IL" sz="2000" dirty="0" smtClean="0"/>
              <a:t>העיניים,</a:t>
            </a:r>
          </a:p>
          <a:p>
            <a:pPr>
              <a:lnSpc>
                <a:spcPct val="200000"/>
              </a:lnSpc>
            </a:pPr>
            <a:r>
              <a:rPr lang="he-IL" sz="2000" dirty="0" smtClean="0"/>
              <a:t>ריצוד </a:t>
            </a:r>
            <a:r>
              <a:rPr lang="he-IL" sz="2000" dirty="0"/>
              <a:t>מצד לצד, מלמעלה למטה או בסיבובים. לרוב מופיע </a:t>
            </a:r>
            <a:r>
              <a:rPr lang="he-IL" sz="2000" b="1" dirty="0" err="1"/>
              <a:t>ניסטגמוס</a:t>
            </a:r>
            <a:r>
              <a:rPr lang="he-IL" sz="2000" dirty="0"/>
              <a:t> בשתי העיניים, אך לעתים גם תיתכן פגיעה רק בעין אחת. הסיבה העיקרית </a:t>
            </a:r>
            <a:r>
              <a:rPr lang="he-IL" sz="2000" dirty="0" err="1"/>
              <a:t>לניסטגמוס</a:t>
            </a:r>
            <a:r>
              <a:rPr lang="he-IL" sz="2000" dirty="0"/>
              <a:t> היא ירידה בראייה בגיל הרך מסיבות שונות ובהן לבקנות, חוסר קשתית, ניוון עצב הראייה, או חולי ברשתית.</a:t>
            </a:r>
            <a:endParaRPr lang="he-IL" sz="2000" dirty="0">
              <a:latin typeface="+mn-lt"/>
              <a:cs typeface="+mn-cs"/>
            </a:endParaRPr>
          </a:p>
          <a:p>
            <a:pPr>
              <a:lnSpc>
                <a:spcPct val="150000"/>
              </a:lnSpc>
            </a:pPr>
            <a:endParaRPr lang="he-IL" sz="2000" dirty="0" smtClean="0">
              <a:latin typeface="+mn-lt"/>
              <a:cs typeface="+mn-cs"/>
            </a:endParaRPr>
          </a:p>
        </p:txBody>
      </p:sp>
    </p:spTree>
    <p:extLst>
      <p:ext uri="{BB962C8B-B14F-4D97-AF65-F5344CB8AC3E}">
        <p14:creationId xmlns:p14="http://schemas.microsoft.com/office/powerpoint/2010/main" val="617968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2132856"/>
            <a:ext cx="8229600" cy="4525963"/>
          </a:xfrm>
        </p:spPr>
        <p:txBody>
          <a:bodyPr/>
          <a:lstStyle/>
          <a:p>
            <a:pPr marL="285750" indent="-285750">
              <a:lnSpc>
                <a:spcPct val="150000"/>
              </a:lnSpc>
            </a:pPr>
            <a:r>
              <a:rPr lang="he-IL" sz="2000" dirty="0"/>
              <a:t>לרוב מופיע </a:t>
            </a:r>
            <a:r>
              <a:rPr lang="he-IL" sz="2000" dirty="0" err="1"/>
              <a:t>ניסטגמוס</a:t>
            </a:r>
            <a:r>
              <a:rPr lang="he-IL" sz="2000" dirty="0"/>
              <a:t> בשתי העיניים, אך לעתים גם תיתכן פגיעה רק בעין אחת.</a:t>
            </a:r>
          </a:p>
          <a:p>
            <a:pPr marL="285750" indent="-285750">
              <a:lnSpc>
                <a:spcPct val="150000"/>
              </a:lnSpc>
            </a:pPr>
            <a:r>
              <a:rPr lang="he-IL" sz="2000" dirty="0"/>
              <a:t>ילדים עם </a:t>
            </a:r>
            <a:r>
              <a:rPr lang="he-IL" sz="2000" dirty="0" err="1"/>
              <a:t>ניסטגמוס</a:t>
            </a:r>
            <a:r>
              <a:rPr lang="he-IL" sz="2000" dirty="0"/>
              <a:t> מולד לא מודעים לתזוזה התמידית בראייתם, משום שמוחם מסתגל לתנועות העיניים. </a:t>
            </a:r>
          </a:p>
          <a:p>
            <a:pPr marL="285750" indent="-285750">
              <a:lnSpc>
                <a:spcPct val="150000"/>
              </a:lnSpc>
            </a:pPr>
            <a:r>
              <a:rPr lang="he-IL" sz="2000" dirty="0"/>
              <a:t>לעיתים נראה </a:t>
            </a:r>
            <a:r>
              <a:rPr lang="en-US" sz="2000" dirty="0"/>
              <a:t>Head nodding   </a:t>
            </a:r>
            <a:r>
              <a:rPr lang="he-IL" sz="2000" dirty="0"/>
              <a:t> נטייה לנדנד את ראשם כדי להתרכז, שכן הנדנוד מפצה במידת מה על תנועות העיניים.</a:t>
            </a:r>
          </a:p>
          <a:p>
            <a:pPr marL="285750" indent="-285750">
              <a:lnSpc>
                <a:spcPct val="150000"/>
              </a:lnSpc>
            </a:pPr>
            <a:r>
              <a:rPr lang="he-IL" sz="2000" dirty="0"/>
              <a:t>ראייתם של ילדים עם </a:t>
            </a:r>
            <a:r>
              <a:rPr lang="he-IL" sz="2000" dirty="0" err="1"/>
              <a:t>ניסטגמוס</a:t>
            </a:r>
            <a:r>
              <a:rPr lang="he-IL" sz="2000" dirty="0"/>
              <a:t> יכולה להשתנות במשך היום בהתאם למצבם הרגשי: בעת עייפות, עצבנות, או לחץ נפשי, תנועות העיניים קיצוניות יותר, ואיכות הראייה נפגעת</a:t>
            </a:r>
            <a:r>
              <a:rPr lang="he-IL" dirty="0"/>
              <a:t>.</a:t>
            </a:r>
          </a:p>
        </p:txBody>
      </p:sp>
      <p:sp>
        <p:nvSpPr>
          <p:cNvPr id="4" name="מלבן 3"/>
          <p:cNvSpPr/>
          <p:nvPr/>
        </p:nvSpPr>
        <p:spPr>
          <a:xfrm>
            <a:off x="2267744" y="764704"/>
            <a:ext cx="6244338"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err="1" smtClean="0">
                <a:ln/>
                <a:solidFill>
                  <a:srgbClr val="00B050"/>
                </a:solidFill>
              </a:rPr>
              <a:t>ניסטגמוס</a:t>
            </a:r>
            <a:r>
              <a:rPr lang="he-IL" sz="4050" b="1" dirty="0" smtClean="0">
                <a:ln/>
                <a:solidFill>
                  <a:srgbClr val="00B050"/>
                </a:solidFill>
              </a:rPr>
              <a:t> -השפעה על הראיה</a:t>
            </a:r>
            <a:endParaRPr lang="he-IL" sz="4050" b="1" dirty="0">
              <a:ln/>
              <a:solidFill>
                <a:srgbClr val="00B050"/>
              </a:solidFill>
            </a:endParaRPr>
          </a:p>
        </p:txBody>
      </p:sp>
    </p:spTree>
    <p:extLst>
      <p:ext uri="{BB962C8B-B14F-4D97-AF65-F5344CB8AC3E}">
        <p14:creationId xmlns:p14="http://schemas.microsoft.com/office/powerpoint/2010/main" val="1629537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3" name="מלבן 2"/>
          <p:cNvSpPr/>
          <p:nvPr/>
        </p:nvSpPr>
        <p:spPr>
          <a:xfrm>
            <a:off x="1403648" y="1700808"/>
            <a:ext cx="7416824"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dirty="0"/>
              <a:t>Null </a:t>
            </a:r>
            <a:r>
              <a:rPr lang="en-US" dirty="0" smtClean="0"/>
              <a:t>point</a:t>
            </a:r>
            <a:r>
              <a:rPr lang="he-IL" dirty="0" smtClean="0"/>
              <a:t>-כדי </a:t>
            </a:r>
            <a:r>
              <a:rPr lang="he-IL" dirty="0"/>
              <a:t>להגיע לראייה מיטבית, ולהפחית את תנועת העיניים, ישנם מצבים בהם ילדים עם </a:t>
            </a:r>
            <a:r>
              <a:rPr lang="he-IL" dirty="0" err="1"/>
              <a:t>ניסטגמוס</a:t>
            </a:r>
            <a:r>
              <a:rPr lang="he-IL" dirty="0"/>
              <a:t>  יטו את ראשם לכיוון מסוים – הצדה, כלפי מטה או כלפי מעלה. אם כי, הטיה זו עלולה להפחית את שדה הראייה. יש לציין, שנקודה זו לא תמיד </a:t>
            </a:r>
            <a:r>
              <a:rPr lang="he-IL" dirty="0" smtClean="0"/>
              <a:t>קיימת.</a:t>
            </a:r>
          </a:p>
          <a:p>
            <a:pPr marL="285750" indent="-285750">
              <a:lnSpc>
                <a:spcPct val="200000"/>
              </a:lnSpc>
              <a:buFont typeface="Arial" panose="020B0604020202020204" pitchFamily="34" charset="0"/>
              <a:buChar char="•"/>
            </a:pPr>
            <a:r>
              <a:rPr lang="he-IL" dirty="0" smtClean="0"/>
              <a:t>ראייה </a:t>
            </a:r>
            <a:r>
              <a:rPr lang="he-IL" dirty="0"/>
              <a:t>מטושטשת (הפחתה משמעותית באיכות הראייה</a:t>
            </a:r>
            <a:r>
              <a:rPr lang="he-IL" dirty="0" smtClean="0"/>
              <a:t>).</a:t>
            </a:r>
          </a:p>
          <a:p>
            <a:pPr marL="285750" indent="-285750">
              <a:lnSpc>
                <a:spcPct val="200000"/>
              </a:lnSpc>
              <a:buFont typeface="Arial" panose="020B0604020202020204" pitchFamily="34" charset="0"/>
              <a:buChar char="•"/>
            </a:pPr>
            <a:r>
              <a:rPr lang="he-IL" dirty="0" smtClean="0"/>
              <a:t>קושי </a:t>
            </a:r>
            <a:r>
              <a:rPr lang="he-IL" dirty="0"/>
              <a:t>בראייה </a:t>
            </a:r>
            <a:r>
              <a:rPr lang="he-IL" dirty="0" smtClean="0"/>
              <a:t>לרחוק</a:t>
            </a:r>
          </a:p>
          <a:p>
            <a:pPr marL="285750" indent="-285750">
              <a:lnSpc>
                <a:spcPct val="200000"/>
              </a:lnSpc>
              <a:buFont typeface="Arial" panose="020B0604020202020204" pitchFamily="34" charset="0"/>
              <a:buChar char="•"/>
            </a:pPr>
            <a:r>
              <a:rPr lang="he-IL" dirty="0" smtClean="0"/>
              <a:t>בד"כ </a:t>
            </a:r>
            <a:r>
              <a:rPr lang="he-IL" dirty="0"/>
              <a:t>מתקרבים מאד או מקרבים אליהם מאד את </a:t>
            </a:r>
            <a:r>
              <a:rPr lang="he-IL" dirty="0" smtClean="0"/>
              <a:t>האובייקטים.</a:t>
            </a:r>
          </a:p>
          <a:p>
            <a:pPr marL="285750" indent="-285750">
              <a:lnSpc>
                <a:spcPct val="200000"/>
              </a:lnSpc>
              <a:buFont typeface="Arial" panose="020B0604020202020204" pitchFamily="34" charset="0"/>
              <a:buChar char="•"/>
            </a:pPr>
            <a:r>
              <a:rPr lang="he-IL" dirty="0" smtClean="0"/>
              <a:t>קושי </a:t>
            </a:r>
            <a:r>
              <a:rPr lang="he-IL" dirty="0"/>
              <a:t>ביצירת קשר עין</a:t>
            </a:r>
          </a:p>
          <a:p>
            <a:pPr>
              <a:lnSpc>
                <a:spcPct val="200000"/>
              </a:lnSpc>
            </a:pPr>
            <a:r>
              <a:rPr lang="he-IL" dirty="0"/>
              <a:t>	</a:t>
            </a:r>
            <a:r>
              <a:rPr lang="he-IL" dirty="0" smtClean="0"/>
              <a:t>.</a:t>
            </a:r>
            <a:endParaRPr lang="he-IL" dirty="0"/>
          </a:p>
        </p:txBody>
      </p:sp>
      <p:sp>
        <p:nvSpPr>
          <p:cNvPr id="5" name="מלבן 4"/>
          <p:cNvSpPr/>
          <p:nvPr/>
        </p:nvSpPr>
        <p:spPr>
          <a:xfrm>
            <a:off x="2197212" y="741425"/>
            <a:ext cx="6071214"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err="1" smtClean="0">
                <a:ln/>
                <a:solidFill>
                  <a:srgbClr val="00B050"/>
                </a:solidFill>
              </a:rPr>
              <a:t>ניסטגמוס</a:t>
            </a:r>
            <a:r>
              <a:rPr lang="he-IL" sz="4050" b="1" dirty="0" smtClean="0">
                <a:ln/>
                <a:solidFill>
                  <a:srgbClr val="00B050"/>
                </a:solidFill>
              </a:rPr>
              <a:t> השפעה על הראיה</a:t>
            </a:r>
            <a:endParaRPr lang="he-IL" sz="4050" b="1" dirty="0">
              <a:ln/>
              <a:solidFill>
                <a:srgbClr val="00B050"/>
              </a:solidFill>
            </a:endParaRPr>
          </a:p>
        </p:txBody>
      </p:sp>
    </p:spTree>
    <p:extLst>
      <p:ext uri="{BB962C8B-B14F-4D97-AF65-F5344CB8AC3E}">
        <p14:creationId xmlns:p14="http://schemas.microsoft.com/office/powerpoint/2010/main" val="2491466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nSpc>
                <a:spcPct val="200000"/>
              </a:lnSpc>
              <a:spcBef>
                <a:spcPct val="0"/>
              </a:spcBef>
            </a:pPr>
            <a:r>
              <a:rPr lang="he-IL" sz="2000" dirty="0">
                <a:latin typeface="Arial" pitchFamily="34" charset="0"/>
                <a:cs typeface="Arial" pitchFamily="34" charset="0"/>
              </a:rPr>
              <a:t>קושי בפיענוח של הבעות </a:t>
            </a:r>
            <a:r>
              <a:rPr lang="he-IL" sz="2000" dirty="0" smtClean="0">
                <a:latin typeface="Arial" pitchFamily="34" charset="0"/>
                <a:cs typeface="Arial" pitchFamily="34" charset="0"/>
              </a:rPr>
              <a:t>פנים</a:t>
            </a:r>
          </a:p>
          <a:p>
            <a:pPr>
              <a:lnSpc>
                <a:spcPct val="200000"/>
              </a:lnSpc>
              <a:spcBef>
                <a:spcPct val="0"/>
              </a:spcBef>
            </a:pPr>
            <a:r>
              <a:rPr lang="he-IL" sz="2000" dirty="0" smtClean="0">
                <a:latin typeface="Arial" pitchFamily="34" charset="0"/>
                <a:cs typeface="Arial" pitchFamily="34" charset="0"/>
              </a:rPr>
              <a:t>קושי </a:t>
            </a:r>
            <a:r>
              <a:rPr lang="he-IL" sz="2000" dirty="0">
                <a:latin typeface="Arial" pitchFamily="34" charset="0"/>
                <a:cs typeface="Arial" pitchFamily="34" charset="0"/>
              </a:rPr>
              <a:t>בראיית עומק- דבר העלול להקשות על שימוש במדרגות או במעבר על משטחים שאינם יציבים. תפיסת עומק לקויה עלולה גם לגרום לילד להיות איטי יותר ומסורבל יותר מן </a:t>
            </a:r>
            <a:r>
              <a:rPr lang="he-IL" sz="2000" dirty="0" smtClean="0">
                <a:latin typeface="Arial" pitchFamily="34" charset="0"/>
                <a:cs typeface="Arial" pitchFamily="34" charset="0"/>
              </a:rPr>
              <a:t>הרגיל.</a:t>
            </a:r>
          </a:p>
          <a:p>
            <a:pPr>
              <a:lnSpc>
                <a:spcPct val="200000"/>
              </a:lnSpc>
              <a:spcBef>
                <a:spcPct val="0"/>
              </a:spcBef>
            </a:pPr>
            <a:r>
              <a:rPr lang="he-IL" sz="2000" dirty="0" smtClean="0">
                <a:latin typeface="Arial" pitchFamily="34" charset="0"/>
                <a:cs typeface="Arial" pitchFamily="34" charset="0"/>
              </a:rPr>
              <a:t>קושי </a:t>
            </a:r>
            <a:r>
              <a:rPr lang="he-IL" sz="2000" dirty="0">
                <a:latin typeface="Arial" pitchFamily="34" charset="0"/>
                <a:cs typeface="Arial" pitchFamily="34" charset="0"/>
              </a:rPr>
              <a:t>בראיית המכלול - בשל הצורך בחיפוש אינטנסיבי אחר מיקוד המבט, הילד מתקשה לראות את התמונה השלמה של הסביבה, ההתרחשות </a:t>
            </a:r>
            <a:r>
              <a:rPr lang="he-IL" sz="2000" dirty="0" err="1" smtClean="0">
                <a:latin typeface="Arial" pitchFamily="34" charset="0"/>
                <a:cs typeface="Arial" pitchFamily="34" charset="0"/>
              </a:rPr>
              <a:t>והתמונות.עייפות</a:t>
            </a:r>
            <a:r>
              <a:rPr lang="he-IL" sz="2000" dirty="0" smtClean="0">
                <a:latin typeface="Arial" pitchFamily="34" charset="0"/>
                <a:cs typeface="Arial" pitchFamily="34" charset="0"/>
              </a:rPr>
              <a:t> </a:t>
            </a:r>
            <a:r>
              <a:rPr lang="he-IL" sz="2000" dirty="0">
                <a:latin typeface="Arial" pitchFamily="34" charset="0"/>
                <a:cs typeface="Arial" pitchFamily="34" charset="0"/>
              </a:rPr>
              <a:t>מוגברת, בגלל המאמץ הנוסף המעורב בהתבוננות</a:t>
            </a:r>
          </a:p>
        </p:txBody>
      </p:sp>
      <p:sp>
        <p:nvSpPr>
          <p:cNvPr id="4" name="מלבן 3"/>
          <p:cNvSpPr/>
          <p:nvPr/>
        </p:nvSpPr>
        <p:spPr>
          <a:xfrm>
            <a:off x="2197212" y="741425"/>
            <a:ext cx="6071214"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err="1" smtClean="0">
                <a:ln/>
                <a:solidFill>
                  <a:srgbClr val="00B050"/>
                </a:solidFill>
              </a:rPr>
              <a:t>ניסטגמוס</a:t>
            </a:r>
            <a:r>
              <a:rPr lang="he-IL" sz="4050" b="1" dirty="0" smtClean="0">
                <a:ln/>
                <a:solidFill>
                  <a:srgbClr val="00B050"/>
                </a:solidFill>
              </a:rPr>
              <a:t> השפעה על הראיה</a:t>
            </a:r>
            <a:endParaRPr lang="he-IL" sz="4050" b="1" dirty="0">
              <a:ln/>
              <a:solidFill>
                <a:srgbClr val="00B050"/>
              </a:solidFill>
            </a:endParaRPr>
          </a:p>
        </p:txBody>
      </p:sp>
    </p:spTree>
    <p:extLst>
      <p:ext uri="{BB962C8B-B14F-4D97-AF65-F5344CB8AC3E}">
        <p14:creationId xmlns:p14="http://schemas.microsoft.com/office/powerpoint/2010/main" val="650663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6" name="מלבן 5"/>
          <p:cNvSpPr/>
          <p:nvPr/>
        </p:nvSpPr>
        <p:spPr>
          <a:xfrm>
            <a:off x="4067944" y="910810"/>
            <a:ext cx="1263808"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50" b="1" dirty="0" smtClean="0">
                <a:ln/>
                <a:solidFill>
                  <a:srgbClr val="00B050"/>
                </a:solidFill>
              </a:rPr>
              <a:t>ROP</a:t>
            </a:r>
            <a:endParaRPr lang="he-IL" sz="4050" b="1" dirty="0">
              <a:ln/>
              <a:solidFill>
                <a:srgbClr val="00B050"/>
              </a:solidFill>
            </a:endParaRPr>
          </a:p>
        </p:txBody>
      </p:sp>
      <p:sp>
        <p:nvSpPr>
          <p:cNvPr id="3" name="מלבן 2"/>
          <p:cNvSpPr/>
          <p:nvPr/>
        </p:nvSpPr>
        <p:spPr>
          <a:xfrm>
            <a:off x="1187624" y="1988840"/>
            <a:ext cx="7375268" cy="3693319"/>
          </a:xfrm>
          <a:prstGeom prst="rect">
            <a:avLst/>
          </a:prstGeom>
        </p:spPr>
        <p:txBody>
          <a:bodyPr wrap="square">
            <a:spAutoFit/>
          </a:bodyPr>
          <a:lstStyle/>
          <a:p>
            <a:r>
              <a:rPr lang="he-IL" sz="2400" b="1" dirty="0" smtClean="0"/>
              <a:t>מאפיינים</a:t>
            </a:r>
          </a:p>
          <a:p>
            <a:endParaRPr lang="he-IL" dirty="0"/>
          </a:p>
          <a:p>
            <a:pPr>
              <a:lnSpc>
                <a:spcPct val="200000"/>
              </a:lnSpc>
            </a:pPr>
            <a:r>
              <a:rPr lang="he-IL" sz="2400" dirty="0" err="1"/>
              <a:t>רטינופתיה</a:t>
            </a:r>
            <a:r>
              <a:rPr lang="he-IL" sz="2400" dirty="0"/>
              <a:t> של פגות</a:t>
            </a:r>
          </a:p>
          <a:p>
            <a:pPr>
              <a:lnSpc>
                <a:spcPct val="200000"/>
              </a:lnSpc>
            </a:pPr>
            <a:r>
              <a:rPr lang="he-IL" sz="2400" dirty="0"/>
              <a:t>בלקות זו של הפגים, לא הושלמו יצירת כלי הדם ברשתית ולכן לאחר הלידה המוקדמת, המוח נותן פקודה להצמיח כלי דם חדשים. כלי הדם הנם חלשים יותר ולא מאורגנים נכון.</a:t>
            </a:r>
          </a:p>
        </p:txBody>
      </p:sp>
      <p:sp>
        <p:nvSpPr>
          <p:cNvPr id="5" name="מלבן 4"/>
          <p:cNvSpPr/>
          <p:nvPr/>
        </p:nvSpPr>
        <p:spPr>
          <a:xfrm>
            <a:off x="611560" y="4583162"/>
            <a:ext cx="4572000" cy="367216"/>
          </a:xfrm>
          <a:prstGeom prst="rect">
            <a:avLst/>
          </a:prstGeom>
        </p:spPr>
        <p:txBody>
          <a:bodyPr>
            <a:spAutoFit/>
          </a:bodyPr>
          <a:lstStyle/>
          <a:p>
            <a:pPr rtl="0">
              <a:lnSpc>
                <a:spcPct val="107000"/>
              </a:lnSpc>
              <a:spcAft>
                <a:spcPts val="800"/>
              </a:spcAft>
              <a:tabLst>
                <a:tab pos="3771900" algn="l"/>
              </a:tabLst>
            </a:pPr>
            <a:r>
              <a:rPr lang="he-IL"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818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3528" y="1628800"/>
            <a:ext cx="8496944" cy="4524315"/>
          </a:xfrm>
          <a:prstGeom prst="rect">
            <a:avLst/>
          </a:prstGeom>
        </p:spPr>
        <p:txBody>
          <a:bodyPr wrap="square">
            <a:spAutoFit/>
          </a:bodyPr>
          <a:lstStyle/>
          <a:p>
            <a:pPr>
              <a:lnSpc>
                <a:spcPct val="150000"/>
              </a:lnSpc>
            </a:pPr>
            <a:r>
              <a:rPr lang="he-IL" sz="2000" dirty="0" smtClean="0"/>
              <a:t>הלקות </a:t>
            </a:r>
            <a:r>
              <a:rPr lang="he-IL" sz="2000" dirty="0"/>
              <a:t>מתאפיינת על פי חמש דרגות:</a:t>
            </a:r>
          </a:p>
          <a:p>
            <a:pPr>
              <a:lnSpc>
                <a:spcPct val="150000"/>
              </a:lnSpc>
            </a:pPr>
            <a:r>
              <a:rPr lang="he-IL" sz="2000" dirty="0"/>
              <a:t>	1-2 הנזק אינו מצריך </a:t>
            </a:r>
            <a:r>
              <a:rPr lang="he-IL" sz="2000" dirty="0" smtClean="0"/>
              <a:t>טיפול</a:t>
            </a:r>
            <a:endParaRPr lang="he-IL" sz="2000" dirty="0"/>
          </a:p>
          <a:p>
            <a:pPr>
              <a:lnSpc>
                <a:spcPct val="150000"/>
              </a:lnSpc>
            </a:pPr>
            <a:r>
              <a:rPr lang="he-IL" sz="2000" dirty="0"/>
              <a:t>	3- הנזק הנו גבולי</a:t>
            </a:r>
          </a:p>
          <a:p>
            <a:pPr>
              <a:lnSpc>
                <a:spcPct val="150000"/>
              </a:lnSpc>
            </a:pPr>
            <a:r>
              <a:rPr lang="he-IL" sz="2000" dirty="0"/>
              <a:t>	4-5- דורש טיפול בלייזר או </a:t>
            </a:r>
            <a:r>
              <a:rPr lang="he-IL" sz="2000" dirty="0" err="1"/>
              <a:t>קריו</a:t>
            </a:r>
            <a:r>
              <a:rPr lang="he-IL" sz="2000" dirty="0"/>
              <a:t> (הקפאה) על מנת למגר את הנזק ולמנוע דימומים והיפרדות רשתית. בעקבות כך, ייתכנו צלקות על הרשתית. </a:t>
            </a:r>
            <a:endParaRPr lang="he-IL" sz="2000" dirty="0" smtClean="0"/>
          </a:p>
          <a:p>
            <a:pPr>
              <a:lnSpc>
                <a:spcPct val="150000"/>
              </a:lnSpc>
            </a:pPr>
            <a:endParaRPr lang="he-IL" sz="2000" dirty="0" smtClean="0">
              <a:latin typeface="Calibri" panose="020F0502020204030204" pitchFamily="34" charset="0"/>
              <a:ea typeface="Calibri" panose="020F0502020204030204" pitchFamily="34" charset="0"/>
            </a:endParaRPr>
          </a:p>
          <a:p>
            <a:pPr>
              <a:lnSpc>
                <a:spcPct val="150000"/>
              </a:lnSpc>
            </a:pPr>
            <a:r>
              <a:rPr lang="he-IL" sz="2000" dirty="0" smtClean="0">
                <a:latin typeface="Calibri" panose="020F0502020204030204" pitchFamily="34" charset="0"/>
                <a:ea typeface="Calibri" panose="020F0502020204030204" pitchFamily="34" charset="0"/>
              </a:rPr>
              <a:t>תלוי </a:t>
            </a:r>
            <a:r>
              <a:rPr lang="he-IL" sz="2000" dirty="0">
                <a:latin typeface="Calibri" panose="020F0502020204030204" pitchFamily="34" charset="0"/>
                <a:ea typeface="Calibri" panose="020F0502020204030204" pitchFamily="34" charset="0"/>
              </a:rPr>
              <a:t>בדרגת הפגיעה ברשתית והיכן ממוקמות הצלקות- במרכז או בפריפריה ובהתאם לכך ההשלכות על התפקוד והעבודה עם הילד. ייתכן גם מצב של עיוורון (דרגה 4-5) בעת היפרדות של הרשתית.</a:t>
            </a:r>
            <a:endParaRPr lang="en-US" sz="2000" dirty="0">
              <a:latin typeface="Calibri" panose="020F0502020204030204" pitchFamily="34" charset="0"/>
              <a:ea typeface="Calibri" panose="020F0502020204030204" pitchFamily="34" charset="0"/>
            </a:endParaRPr>
          </a:p>
          <a:p>
            <a:endParaRPr lang="he-IL" dirty="0"/>
          </a:p>
        </p:txBody>
      </p:sp>
      <p:sp>
        <p:nvSpPr>
          <p:cNvPr id="5" name="מלבן 4"/>
          <p:cNvSpPr/>
          <p:nvPr/>
        </p:nvSpPr>
        <p:spPr>
          <a:xfrm>
            <a:off x="2572187" y="741425"/>
            <a:ext cx="5321265"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50" b="1" dirty="0">
                <a:ln/>
                <a:solidFill>
                  <a:srgbClr val="00B050"/>
                </a:solidFill>
              </a:rPr>
              <a:t>ROP </a:t>
            </a:r>
            <a:r>
              <a:rPr lang="he-IL" sz="4050" b="1" dirty="0" smtClean="0">
                <a:ln/>
                <a:solidFill>
                  <a:srgbClr val="00B050"/>
                </a:solidFill>
              </a:rPr>
              <a:t> השפעה על הראיה</a:t>
            </a:r>
            <a:endParaRPr lang="he-IL" sz="4050" b="1" dirty="0">
              <a:ln/>
              <a:solidFill>
                <a:srgbClr val="00B050"/>
              </a:solidFill>
            </a:endParaRPr>
          </a:p>
        </p:txBody>
      </p:sp>
    </p:spTree>
    <p:extLst>
      <p:ext uri="{BB962C8B-B14F-4D97-AF65-F5344CB8AC3E}">
        <p14:creationId xmlns:p14="http://schemas.microsoft.com/office/powerpoint/2010/main" val="135288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342900" y="1084660"/>
            <a:ext cx="8458200" cy="561975"/>
          </a:xfrm>
        </p:spPr>
        <p:txBody>
          <a:bodyPr/>
          <a:lstStyle/>
          <a:p>
            <a:r>
              <a:rPr lang="he-IL" sz="3750" b="1" dirty="0" err="1">
                <a:solidFill>
                  <a:srgbClr val="017838"/>
                </a:solidFill>
                <a:latin typeface="Arial" panose="020B0604020202020204" pitchFamily="34" charset="0"/>
                <a:cs typeface="Arial" panose="020B0604020202020204" pitchFamily="34" charset="0"/>
              </a:rPr>
              <a:t>חזון</a:t>
            </a:r>
            <a:r>
              <a:rPr lang="he-IL" sz="3750" b="1" dirty="0">
                <a:solidFill>
                  <a:srgbClr val="017838"/>
                </a:solidFill>
                <a:latin typeface="Arial" panose="020B0604020202020204" pitchFamily="34" charset="0"/>
                <a:cs typeface="Arial" panose="020B0604020202020204" pitchFamily="34" charset="0"/>
              </a:rPr>
              <a:t> וייעוד</a:t>
            </a:r>
            <a:endParaRPr lang="en-US" sz="3750" b="1" dirty="0">
              <a:solidFill>
                <a:srgbClr val="017838"/>
              </a:solidFill>
              <a:latin typeface="Arial" panose="020B0604020202020204" pitchFamily="34" charset="0"/>
              <a:cs typeface="Arial" panose="020B0604020202020204" pitchFamily="34" charset="0"/>
            </a:endParaRPr>
          </a:p>
        </p:txBody>
      </p:sp>
      <p:grpSp>
        <p:nvGrpSpPr>
          <p:cNvPr id="2" name="קבוצה 1">
            <a:extLst>
              <a:ext uri="{FF2B5EF4-FFF2-40B4-BE49-F238E27FC236}">
                <a16:creationId xmlns:a16="http://schemas.microsoft.com/office/drawing/2014/main" xmlns="" id="{DEC7DC77-09AD-4757-B088-39310C78C67B}"/>
              </a:ext>
            </a:extLst>
          </p:cNvPr>
          <p:cNvGrpSpPr/>
          <p:nvPr/>
        </p:nvGrpSpPr>
        <p:grpSpPr>
          <a:xfrm>
            <a:off x="2527196" y="1874043"/>
            <a:ext cx="6535214" cy="1092994"/>
            <a:chOff x="2773784" y="1596902"/>
            <a:chExt cx="8823395" cy="1046425"/>
          </a:xfrm>
        </p:grpSpPr>
        <p:sp>
          <p:nvSpPr>
            <p:cNvPr id="14" name="מלבן: פינות מעוגלות 13">
              <a:extLst>
                <a:ext uri="{FF2B5EF4-FFF2-40B4-BE49-F238E27FC236}">
                  <a16:creationId xmlns:a16="http://schemas.microsoft.com/office/drawing/2014/main" xmlns="" id="{DCE9F865-3194-432F-BD1D-40F70BA9431D}"/>
                </a:ext>
              </a:extLst>
            </p:cNvPr>
            <p:cNvSpPr/>
            <p:nvPr/>
          </p:nvSpPr>
          <p:spPr>
            <a:xfrm>
              <a:off x="2773784" y="1596902"/>
              <a:ext cx="6896913" cy="1046425"/>
            </a:xfrm>
            <a:prstGeom prst="roundRect">
              <a:avLst>
                <a:gd name="adj" fmla="val 26732"/>
              </a:avLst>
            </a:prstGeom>
            <a:ln w="19050">
              <a:solidFill>
                <a:srgbClr val="25793D"/>
              </a:solidFill>
              <a:prstDash val="sysDot"/>
            </a:ln>
          </p:spPr>
          <p:txBody>
            <a:bodyPr wrap="square">
              <a:spAutoFit/>
            </a:bodyPr>
            <a:lstStyle/>
            <a:p>
              <a:pPr fontAlgn="auto">
                <a:spcBef>
                  <a:spcPts val="0"/>
                </a:spcBef>
                <a:spcAft>
                  <a:spcPts val="0"/>
                </a:spcAft>
                <a:defRPr/>
              </a:pPr>
              <a:r>
                <a:rPr lang="he-IL" dirty="0">
                  <a:solidFill>
                    <a:srgbClr val="000000"/>
                  </a:solidFill>
                  <a:ea typeface="Times New Roman" panose="02020603050405020304" pitchFamily="18" charset="0"/>
                </a:rPr>
                <a:t>  </a:t>
              </a:r>
              <a:r>
                <a:rPr lang="he-IL" b="1" dirty="0">
                  <a:solidFill>
                    <a:srgbClr val="000000"/>
                  </a:solidFill>
                  <a:ea typeface="Times New Roman" panose="02020603050405020304" pitchFamily="18" charset="0"/>
                </a:rPr>
                <a:t>לאפשר לכל אדם עם עיוורון או לקות ראייה לממש את   </a:t>
              </a:r>
              <a:r>
                <a:rPr lang="en-US" b="1" dirty="0">
                  <a:solidFill>
                    <a:srgbClr val="000000"/>
                  </a:solidFill>
                  <a:ea typeface="Times New Roman" panose="02020603050405020304" pitchFamily="18" charset="0"/>
                </a:rPr>
                <a:t/>
              </a:r>
              <a:br>
                <a:rPr lang="en-US" b="1" dirty="0">
                  <a:solidFill>
                    <a:srgbClr val="000000"/>
                  </a:solidFill>
                  <a:ea typeface="Times New Roman" panose="02020603050405020304" pitchFamily="18" charset="0"/>
                </a:rPr>
              </a:br>
              <a:r>
                <a:rPr lang="he-IL" b="1" dirty="0">
                  <a:solidFill>
                    <a:srgbClr val="000000"/>
                  </a:solidFill>
                  <a:ea typeface="Times New Roman" panose="02020603050405020304" pitchFamily="18" charset="0"/>
                </a:rPr>
                <a:t>  מלוא הפוטנציאל הגלום בו כאדם.</a:t>
              </a:r>
            </a:p>
          </p:txBody>
        </p:sp>
        <p:sp>
          <p:nvSpPr>
            <p:cNvPr id="16" name="מלבן: פינות אלכסוניות מעוגלות 15">
              <a:extLst>
                <a:ext uri="{FF2B5EF4-FFF2-40B4-BE49-F238E27FC236}">
                  <a16:creationId xmlns:a16="http://schemas.microsoft.com/office/drawing/2014/main" xmlns="" id="{97C9D069-08EC-4B39-A003-8C95847B9B34}"/>
                </a:ext>
              </a:extLst>
            </p:cNvPr>
            <p:cNvSpPr/>
            <p:nvPr/>
          </p:nvSpPr>
          <p:spPr>
            <a:xfrm>
              <a:off x="9727943" y="1651839"/>
              <a:ext cx="1869236" cy="887873"/>
            </a:xfrm>
            <a:prstGeom prst="round2DiagRect">
              <a:avLst>
                <a:gd name="adj1" fmla="val 50000"/>
                <a:gd name="adj2" fmla="val 0"/>
              </a:avLst>
            </a:prstGeom>
            <a:solidFill>
              <a:srgbClr val="017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1350"/>
                </a:spcBef>
                <a:spcAft>
                  <a:spcPts val="0"/>
                </a:spcAft>
                <a:buClr>
                  <a:srgbClr val="1F497D"/>
                </a:buClr>
                <a:defRPr/>
              </a:pPr>
              <a:r>
                <a:rPr lang="he-IL" sz="2000" dirty="0">
                  <a:solidFill>
                    <a:prstClr val="white"/>
                  </a:solidFill>
                </a:rPr>
                <a:t>החזון</a:t>
              </a:r>
            </a:p>
          </p:txBody>
        </p:sp>
      </p:grpSp>
      <p:grpSp>
        <p:nvGrpSpPr>
          <p:cNvPr id="3" name="קבוצה 2">
            <a:extLst>
              <a:ext uri="{FF2B5EF4-FFF2-40B4-BE49-F238E27FC236}">
                <a16:creationId xmlns:a16="http://schemas.microsoft.com/office/drawing/2014/main" xmlns="" id="{3A165C61-707C-47B2-BDB4-B103D5DAC5A1}"/>
              </a:ext>
            </a:extLst>
          </p:cNvPr>
          <p:cNvGrpSpPr/>
          <p:nvPr/>
        </p:nvGrpSpPr>
        <p:grpSpPr>
          <a:xfrm>
            <a:off x="2156253" y="3429001"/>
            <a:ext cx="6987747" cy="2088231"/>
            <a:chOff x="1343501" y="3601762"/>
            <a:chExt cx="8483005" cy="1289866"/>
          </a:xfrm>
        </p:grpSpPr>
        <p:sp>
          <p:nvSpPr>
            <p:cNvPr id="15" name="מלבן: פינות מעוגלות 14">
              <a:extLst>
                <a:ext uri="{FF2B5EF4-FFF2-40B4-BE49-F238E27FC236}">
                  <a16:creationId xmlns:a16="http://schemas.microsoft.com/office/drawing/2014/main" xmlns="" id="{D9B48B5A-FAA4-4FE6-9D4B-BA9F4D6896BD}"/>
                </a:ext>
              </a:extLst>
            </p:cNvPr>
            <p:cNvSpPr/>
            <p:nvPr/>
          </p:nvSpPr>
          <p:spPr>
            <a:xfrm>
              <a:off x="1343501" y="3601762"/>
              <a:ext cx="6896912" cy="1289866"/>
            </a:xfrm>
            <a:prstGeom prst="roundRect">
              <a:avLst/>
            </a:prstGeom>
            <a:ln w="19050">
              <a:solidFill>
                <a:srgbClr val="00809F"/>
              </a:solidFill>
              <a:prstDash val="sysDot"/>
            </a:ln>
          </p:spPr>
          <p:txBody>
            <a:bodyPr wrap="square">
              <a:spAutoFit/>
            </a:bodyPr>
            <a:lstStyle/>
            <a:p>
              <a:pPr fontAlgn="auto">
                <a:spcBef>
                  <a:spcPts val="0"/>
                </a:spcBef>
                <a:spcAft>
                  <a:spcPts val="0"/>
                </a:spcAft>
                <a:defRPr/>
              </a:pPr>
              <a:r>
                <a:rPr lang="he-IL" sz="1600" b="1" dirty="0">
                  <a:solidFill>
                    <a:srgbClr val="000000"/>
                  </a:solidFill>
                </a:rPr>
                <a:t> </a:t>
              </a:r>
              <a:r>
                <a:rPr lang="he-IL" sz="2000" b="1" dirty="0">
                  <a:solidFill>
                    <a:srgbClr val="000000"/>
                  </a:solidFill>
                </a:rPr>
                <a:t>להוביל</a:t>
              </a:r>
              <a:r>
                <a:rPr lang="he-IL" sz="2000" dirty="0">
                  <a:solidFill>
                    <a:srgbClr val="000000"/>
                  </a:solidFill>
                </a:rPr>
                <a:t> בפיתוח ומתן של שירותים מקצועיים וחדשניים בתחומי השיקום התפקודי, התעסוקתי, החברתי והרגשי עבור אנשים עם עיוורון או לקויות ראייה ולמי שמעורבים בחייהם, </a:t>
              </a:r>
              <a:r>
                <a:rPr lang="he-IL" sz="2000" b="1" dirty="0">
                  <a:solidFill>
                    <a:srgbClr val="000000"/>
                  </a:solidFill>
                </a:rPr>
                <a:t>ליזום</a:t>
              </a:r>
              <a:r>
                <a:rPr lang="he-IL" sz="2000" dirty="0">
                  <a:solidFill>
                    <a:srgbClr val="000000"/>
                  </a:solidFill>
                </a:rPr>
                <a:t> פיתוח, הדרכה ושימוש בטכנולוגיות מסייעות, </a:t>
              </a:r>
              <a:r>
                <a:rPr lang="he-IL" sz="2000" b="1" dirty="0">
                  <a:solidFill>
                    <a:srgbClr val="000000"/>
                  </a:solidFill>
                </a:rPr>
                <a:t>לקדם</a:t>
              </a:r>
              <a:r>
                <a:rPr lang="he-IL" sz="2000" dirty="0">
                  <a:solidFill>
                    <a:srgbClr val="000000"/>
                  </a:solidFill>
                </a:rPr>
                <a:t> את נגישות השירות, המרחב הפיזי והדיגיטלי </a:t>
              </a:r>
              <a:r>
                <a:rPr lang="he-IL" sz="2000" b="1" dirty="0">
                  <a:solidFill>
                    <a:srgbClr val="000000"/>
                  </a:solidFill>
                </a:rPr>
                <a:t>ולהפיץ</a:t>
              </a:r>
              <a:r>
                <a:rPr lang="he-IL" sz="2000" dirty="0">
                  <a:solidFill>
                    <a:srgbClr val="000000"/>
                  </a:solidFill>
                </a:rPr>
                <a:t> ידע בנושאים אלו.</a:t>
              </a:r>
              <a:endParaRPr lang="en-US" sz="2000" dirty="0">
                <a:solidFill>
                  <a:srgbClr val="000000"/>
                </a:solidFill>
              </a:endParaRPr>
            </a:p>
          </p:txBody>
        </p:sp>
        <p:sp>
          <p:nvSpPr>
            <p:cNvPr id="18" name="מלבן: פינות אלכסוניות מעוגלות 17">
              <a:extLst>
                <a:ext uri="{FF2B5EF4-FFF2-40B4-BE49-F238E27FC236}">
                  <a16:creationId xmlns:a16="http://schemas.microsoft.com/office/drawing/2014/main" xmlns="" id="{105367A1-B63C-40E0-AFD0-AB51035637CD}"/>
                </a:ext>
              </a:extLst>
            </p:cNvPr>
            <p:cNvSpPr/>
            <p:nvPr/>
          </p:nvSpPr>
          <p:spPr>
            <a:xfrm>
              <a:off x="8240413" y="3601762"/>
              <a:ext cx="1586093" cy="448168"/>
            </a:xfrm>
            <a:prstGeom prst="round2DiagRect">
              <a:avLst>
                <a:gd name="adj1" fmla="val 50000"/>
                <a:gd name="adj2" fmla="val 0"/>
              </a:avLst>
            </a:prstGeom>
            <a:solidFill>
              <a:srgbClr val="00809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1350"/>
                </a:spcBef>
                <a:spcAft>
                  <a:spcPts val="0"/>
                </a:spcAft>
                <a:buClr>
                  <a:srgbClr val="1F497D"/>
                </a:buClr>
                <a:defRPr/>
              </a:pPr>
              <a:r>
                <a:rPr lang="he-IL" dirty="0">
                  <a:solidFill>
                    <a:prstClr val="white"/>
                  </a:solidFill>
                </a:rPr>
                <a:t>הייעוד</a:t>
              </a:r>
            </a:p>
          </p:txBody>
        </p:sp>
      </p:grpSp>
      <p:pic>
        <p:nvPicPr>
          <p:cNvPr id="13" name="תמונה 12">
            <a:extLst>
              <a:ext uri="{FF2B5EF4-FFF2-40B4-BE49-F238E27FC236}">
                <a16:creationId xmlns:a16="http://schemas.microsoft.com/office/drawing/2014/main" xmlns="" id="{1E6D0736-0AB6-4DD6-84D1-E7B73F6BF6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57251"/>
            <a:ext cx="2156254" cy="51435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אליפסה 18">
            <a:extLst>
              <a:ext uri="{FF2B5EF4-FFF2-40B4-BE49-F238E27FC236}">
                <a16:creationId xmlns:a16="http://schemas.microsoft.com/office/drawing/2014/main" xmlns="" id="{BE345E76-46F2-4740-BEFE-D5514A801B3D}"/>
              </a:ext>
            </a:extLst>
          </p:cNvPr>
          <p:cNvSpPr/>
          <p:nvPr/>
        </p:nvSpPr>
        <p:spPr>
          <a:xfrm>
            <a:off x="1120535" y="5704594"/>
            <a:ext cx="194312" cy="1943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מציין מיקום של מספר שקופית 5">
            <a:extLst>
              <a:ext uri="{FF2B5EF4-FFF2-40B4-BE49-F238E27FC236}">
                <a16:creationId xmlns:a16="http://schemas.microsoft.com/office/drawing/2014/main" xmlns="" id="{35F69F12-FFD5-47D5-85A5-D80EA2F91656}"/>
              </a:ext>
            </a:extLst>
          </p:cNvPr>
          <p:cNvSpPr txBox="1">
            <a:spLocks/>
          </p:cNvSpPr>
          <p:nvPr/>
        </p:nvSpPr>
        <p:spPr>
          <a:xfrm>
            <a:off x="1019941" y="5717475"/>
            <a:ext cx="385730" cy="18203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a:solidFill>
                  <a:srgbClr val="706F6F"/>
                </a:solidFill>
                <a:latin typeface="Calibri" panose="020F0502020204030204" pitchFamily="34" charset="0"/>
                <a:cs typeface="Calibri" panose="020F0502020204030204" pitchFamily="34" charset="0"/>
              </a:rPr>
              <a:pPr fontAlgn="auto">
                <a:spcBef>
                  <a:spcPts val="0"/>
                </a:spcBef>
                <a:spcAft>
                  <a:spcPts val="0"/>
                </a:spcAft>
              </a:pPr>
              <a:t>3</a:t>
            </a:fld>
            <a:endParaRPr lang="he-IL" sz="675" dirty="0">
              <a:solidFill>
                <a:srgbClr val="706F6F"/>
              </a:solidFill>
              <a:latin typeface="Calibri" panose="020F0502020204030204" pitchFamily="34" charset="0"/>
              <a:cs typeface="Calibri" panose="020F0502020204030204" pitchFamily="34" charset="0"/>
            </a:endParaRPr>
          </a:p>
        </p:txBody>
      </p:sp>
      <p:cxnSp>
        <p:nvCxnSpPr>
          <p:cNvPr id="21" name="מחבר ישר 20">
            <a:extLst>
              <a:ext uri="{FF2B5EF4-FFF2-40B4-BE49-F238E27FC236}">
                <a16:creationId xmlns:a16="http://schemas.microsoft.com/office/drawing/2014/main" xmlns="" id="{49A5D2B4-3E54-41E7-BBC2-783873033156}"/>
              </a:ext>
            </a:extLst>
          </p:cNvPr>
          <p:cNvCxnSpPr>
            <a:cxnSpLocks/>
          </p:cNvCxnSpPr>
          <p:nvPr/>
        </p:nvCxnSpPr>
        <p:spPr>
          <a:xfrm>
            <a:off x="1" y="5898356"/>
            <a:ext cx="1480382" cy="0"/>
          </a:xfrm>
          <a:prstGeom prst="line">
            <a:avLst/>
          </a:prstGeom>
          <a:ln w="28575">
            <a:gradFill flip="none" rotWithShape="1">
              <a:gsLst>
                <a:gs pos="11000">
                  <a:srgbClr val="6F6E6E"/>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6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4" name="מלבן 3"/>
          <p:cNvSpPr/>
          <p:nvPr/>
        </p:nvSpPr>
        <p:spPr>
          <a:xfrm>
            <a:off x="1403648" y="684403"/>
            <a:ext cx="7250614" cy="3477875"/>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400" b="1" dirty="0" err="1" smtClean="0">
                <a:ln/>
                <a:solidFill>
                  <a:srgbClr val="00B050"/>
                </a:solidFill>
              </a:rPr>
              <a:t>קולובומה</a:t>
            </a:r>
            <a:endParaRPr lang="en-US" sz="4400" b="1" dirty="0">
              <a:ln/>
              <a:solidFill>
                <a:srgbClr val="00B050"/>
              </a:solidFill>
            </a:endParaRPr>
          </a:p>
          <a:p>
            <a:pPr algn="ctr"/>
            <a:endParaRPr lang="he-IL" sz="2800" b="1" dirty="0">
              <a:ln/>
              <a:solidFill>
                <a:srgbClr val="00B050"/>
              </a:solidFill>
            </a:endParaRPr>
          </a:p>
          <a:p>
            <a:pPr algn="ctr"/>
            <a:endParaRPr lang="en-US" sz="2800" b="1" dirty="0">
              <a:ln/>
              <a:solidFill>
                <a:srgbClr val="00B050"/>
              </a:solidFill>
            </a:endParaRPr>
          </a:p>
          <a:p>
            <a:pPr algn="ctr"/>
            <a:endParaRPr lang="en-US" sz="4050" b="1" dirty="0">
              <a:ln/>
              <a:solidFill>
                <a:srgbClr val="00B050"/>
              </a:solidFill>
            </a:endParaRPr>
          </a:p>
          <a:p>
            <a:pPr algn="ctr"/>
            <a:endParaRPr lang="en-US" sz="4050" b="1" dirty="0">
              <a:ln/>
              <a:solidFill>
                <a:srgbClr val="00B050"/>
              </a:solidFill>
            </a:endParaRPr>
          </a:p>
          <a:p>
            <a:pPr algn="ctr"/>
            <a:endParaRPr lang="he-IL" sz="4050" b="1" dirty="0">
              <a:ln/>
              <a:solidFill>
                <a:srgbClr val="00B050"/>
              </a:solidFill>
            </a:endParaRPr>
          </a:p>
        </p:txBody>
      </p:sp>
      <p:sp>
        <p:nvSpPr>
          <p:cNvPr id="3" name="מלבן 2"/>
          <p:cNvSpPr/>
          <p:nvPr/>
        </p:nvSpPr>
        <p:spPr>
          <a:xfrm>
            <a:off x="1259632" y="2276872"/>
            <a:ext cx="7203132" cy="3082319"/>
          </a:xfrm>
          <a:prstGeom prst="rect">
            <a:avLst/>
          </a:prstGeom>
        </p:spPr>
        <p:txBody>
          <a:bodyPr wrap="square">
            <a:spAutoFit/>
          </a:bodyPr>
          <a:lstStyle/>
          <a:p>
            <a:r>
              <a:rPr lang="he-IL" b="1" dirty="0" smtClean="0">
                <a:solidFill>
                  <a:srgbClr val="1E1E1E"/>
                </a:solidFill>
                <a:latin typeface="-apple-system, BlinkMacSystemFont, &amp;#039;Segoe UI&amp;#039;, Roboto, Oxygen-Sans, Ubuntu, Cantarell, &amp;#039;Helvetica Neue&amp;#039;, sans-serif"/>
              </a:rPr>
              <a:t>רקע </a:t>
            </a:r>
          </a:p>
          <a:p>
            <a:pPr>
              <a:lnSpc>
                <a:spcPct val="150000"/>
              </a:lnSpc>
            </a:pPr>
            <a:r>
              <a:rPr lang="he-IL" sz="2000" dirty="0" smtClean="0">
                <a:solidFill>
                  <a:srgbClr val="1E1E1E"/>
                </a:solidFill>
                <a:latin typeface="-apple-system, BlinkMacSystemFont, &amp;#039;Segoe UI&amp;#039;, Roboto, Oxygen-Sans, Ubuntu, Cantarell, &amp;#039;Helvetica Neue&amp;#039;, sans-serif"/>
              </a:rPr>
              <a:t>בשבוע </a:t>
            </a:r>
            <a:r>
              <a:rPr lang="he-IL" sz="2000" dirty="0">
                <a:solidFill>
                  <a:srgbClr val="1E1E1E"/>
                </a:solidFill>
                <a:latin typeface="-apple-system, BlinkMacSystemFont, &amp;#039;Segoe UI&amp;#039;, Roboto, Oxygen-Sans, Ubuntu, Cantarell, &amp;#039;Helvetica Neue&amp;#039;, sans-serif"/>
              </a:rPr>
              <a:t>הרביעי להריון העיניים מתחילות להתפתח בשלבים. בשלב הראשון סיבים ממוח העובר נמשכים קדימה בכדי ליצור את מה שעתיד להיות גלגל העין. צורה זו מזכירה בצורתה כוס, שעם הזמן ועד תחילת השליש האחרון להריון תיסגר. במידה ולא נוצרה סגירה מלאה, נוצר מצב של רקמה חסרה הנקראת קולובומה. </a:t>
            </a:r>
            <a:r>
              <a:rPr lang="he-IL" sz="2000" dirty="0" err="1">
                <a:solidFill>
                  <a:srgbClr val="1E1E1E"/>
                </a:solidFill>
                <a:latin typeface="-apple-system, BlinkMacSystemFont, &amp;#039;Segoe UI&amp;#039;, Roboto, Oxygen-Sans, Ubuntu, Cantarell, &amp;#039;Helvetica Neue&amp;#039;, sans-serif"/>
              </a:rPr>
              <a:t>הקולובומה</a:t>
            </a:r>
            <a:r>
              <a:rPr lang="he-IL" sz="2000" dirty="0">
                <a:solidFill>
                  <a:srgbClr val="1E1E1E"/>
                </a:solidFill>
                <a:latin typeface="-apple-system, BlinkMacSystemFont, &amp;#039;Segoe UI&amp;#039;, Roboto, Oxygen-Sans, Ubuntu, Cantarell, &amp;#039;Helvetica Neue&amp;#039;, sans-serif"/>
              </a:rPr>
              <a:t> יכולה להופיע בעין אחת או בשתיהן. רוב מקרי </a:t>
            </a:r>
            <a:r>
              <a:rPr lang="he-IL" sz="2000" dirty="0" err="1">
                <a:solidFill>
                  <a:srgbClr val="1E1E1E"/>
                </a:solidFill>
                <a:latin typeface="-apple-system, BlinkMacSystemFont, &amp;#039;Segoe UI&amp;#039;, Roboto, Oxygen-Sans, Ubuntu, Cantarell, &amp;#039;Helvetica Neue&amp;#039;, sans-serif"/>
              </a:rPr>
              <a:t>הקולובומה</a:t>
            </a:r>
            <a:r>
              <a:rPr lang="he-IL" sz="2000" dirty="0">
                <a:solidFill>
                  <a:srgbClr val="1E1E1E"/>
                </a:solidFill>
                <a:latin typeface="-apple-system, BlinkMacSystemFont, &amp;#039;Segoe UI&amp;#039;, Roboto, Oxygen-Sans, Ubuntu, Cantarell, &amp;#039;Helvetica Neue&amp;#039;, sans-serif"/>
              </a:rPr>
              <a:t> הם חד עיניים.</a:t>
            </a:r>
            <a:endParaRPr lang="he-IL" sz="2000" dirty="0"/>
          </a:p>
        </p:txBody>
      </p:sp>
    </p:spTree>
    <p:extLst>
      <p:ext uri="{BB962C8B-B14F-4D97-AF65-F5344CB8AC3E}">
        <p14:creationId xmlns:p14="http://schemas.microsoft.com/office/powerpoint/2010/main" val="473569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15616" y="2060848"/>
            <a:ext cx="7650768" cy="4305730"/>
          </a:xfrm>
          <a:prstGeom prst="rect">
            <a:avLst/>
          </a:prstGeom>
        </p:spPr>
        <p:txBody>
          <a:bodyPr wrap="square">
            <a:spAutoFit/>
          </a:bodyPr>
          <a:lstStyle/>
          <a:p>
            <a:pPr marL="285750" indent="-285750">
              <a:lnSpc>
                <a:spcPct val="200000"/>
              </a:lnSpc>
              <a:buFont typeface="Arial" panose="020B0604020202020204" pitchFamily="34" charset="0"/>
              <a:buChar char="•"/>
            </a:pPr>
            <a:r>
              <a:rPr lang="he-IL" sz="2000" dirty="0" smtClean="0"/>
              <a:t>רקמות </a:t>
            </a:r>
            <a:r>
              <a:rPr lang="he-IL" sz="2000" dirty="0"/>
              <a:t>בריאות בתוך או מסביב העין חסרות מלידה (חל בעת ההתפתחות העוברית). </a:t>
            </a:r>
            <a:endParaRPr lang="he-IL" sz="2000" dirty="0" smtClean="0"/>
          </a:p>
          <a:p>
            <a:pPr marL="285750" indent="-285750">
              <a:lnSpc>
                <a:spcPct val="200000"/>
              </a:lnSpc>
              <a:buFont typeface="Arial" panose="020B0604020202020204" pitchFamily="34" charset="0"/>
              <a:buChar char="•"/>
            </a:pPr>
            <a:r>
              <a:rPr lang="he-IL" sz="2000" dirty="0" smtClean="0"/>
              <a:t>סוג </a:t>
            </a:r>
            <a:r>
              <a:rPr lang="he-IL" sz="2000" dirty="0" err="1"/>
              <a:t>הקולובומה</a:t>
            </a:r>
            <a:r>
              <a:rPr lang="he-IL" sz="2000" dirty="0"/>
              <a:t> ייקבע על פי החלק של העין החסר, מקדימה עד אחורה: בעדשה, בעפעף, </a:t>
            </a:r>
            <a:r>
              <a:rPr lang="he-IL" sz="2000" dirty="0" err="1"/>
              <a:t>במקולה</a:t>
            </a:r>
            <a:r>
              <a:rPr lang="he-IL" sz="2000" dirty="0"/>
              <a:t> שברשתית, בקשתית (אישון מוארך שצורתו כחור מנעול), בעצב, באישון ועוד.  </a:t>
            </a:r>
            <a:endParaRPr lang="he-IL" sz="2000" dirty="0" smtClean="0"/>
          </a:p>
          <a:p>
            <a:pPr marL="285750" indent="-285750">
              <a:lnSpc>
                <a:spcPct val="200000"/>
              </a:lnSpc>
              <a:buFont typeface="Arial" panose="020B0604020202020204" pitchFamily="34" charset="0"/>
              <a:buChar char="•"/>
            </a:pPr>
            <a:r>
              <a:rPr lang="he-IL" sz="2000" dirty="0" smtClean="0"/>
              <a:t>לרוב </a:t>
            </a:r>
            <a:r>
              <a:rPr lang="he-IL" sz="2000" dirty="0"/>
              <a:t>זו תהיה הפרעה עינית בלבד אולם בחלק מהמקרים היא אחת מהתופעות של תסמונת כלשהי. </a:t>
            </a:r>
          </a:p>
        </p:txBody>
      </p:sp>
      <p:sp>
        <p:nvSpPr>
          <p:cNvPr id="5" name="מלבן 4"/>
          <p:cNvSpPr/>
          <p:nvPr/>
        </p:nvSpPr>
        <p:spPr>
          <a:xfrm>
            <a:off x="2627784" y="764704"/>
            <a:ext cx="6354625" cy="769441"/>
          </a:xfrm>
          <a:prstGeom prst="rect">
            <a:avLst/>
          </a:prstGeom>
          <a:noFill/>
        </p:spPr>
        <p:txBody>
          <a:bodyPr wrap="none" lIns="91440" tIns="45720" rIns="91440" bIns="45720">
            <a:spAutoFit/>
          </a:bodyPr>
          <a:lstStyle/>
          <a:p>
            <a:pPr algn="ctr"/>
            <a:r>
              <a:rPr lang="he-IL" sz="4400" b="1" dirty="0">
                <a:ln/>
                <a:solidFill>
                  <a:srgbClr val="00B050"/>
                </a:solidFill>
              </a:rPr>
              <a:t>קולובומה </a:t>
            </a:r>
            <a:r>
              <a:rPr lang="he-IL" sz="4050" b="1" dirty="0" smtClean="0">
                <a:ln/>
                <a:solidFill>
                  <a:srgbClr val="00B050"/>
                </a:solidFill>
              </a:rPr>
              <a:t>השפעה </a:t>
            </a:r>
            <a:r>
              <a:rPr lang="he-IL" sz="4050" b="1" dirty="0">
                <a:ln/>
                <a:solidFill>
                  <a:srgbClr val="00B050"/>
                </a:solidFill>
              </a:rPr>
              <a:t>על הראייה</a:t>
            </a:r>
          </a:p>
        </p:txBody>
      </p:sp>
    </p:spTree>
    <p:extLst>
      <p:ext uri="{BB962C8B-B14F-4D97-AF65-F5344CB8AC3E}">
        <p14:creationId xmlns:p14="http://schemas.microsoft.com/office/powerpoint/2010/main" val="3466646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55576" y="1916832"/>
            <a:ext cx="7992888" cy="923330"/>
          </a:xfrm>
          <a:prstGeom prst="rect">
            <a:avLst/>
          </a:prstGeom>
        </p:spPr>
        <p:txBody>
          <a:bodyPr wrap="square">
            <a:spAutoFit/>
          </a:bodyPr>
          <a:lstStyle/>
          <a:p>
            <a:pPr>
              <a:lnSpc>
                <a:spcPct val="150000"/>
              </a:lnSpc>
            </a:pPr>
            <a:r>
              <a:rPr lang="he-IL" b="1" dirty="0"/>
              <a:t>תלוי איזה חלק של העין </a:t>
            </a:r>
            <a:r>
              <a:rPr lang="he-IL" b="1" dirty="0" smtClean="0"/>
              <a:t>חסר :</a:t>
            </a:r>
            <a:endParaRPr lang="he-IL" b="1" dirty="0"/>
          </a:p>
          <a:p>
            <a:pPr>
              <a:lnSpc>
                <a:spcPct val="150000"/>
              </a:lnSpc>
            </a:pPr>
            <a:endParaRPr lang="he-IL" dirty="0"/>
          </a:p>
        </p:txBody>
      </p:sp>
      <p:sp>
        <p:nvSpPr>
          <p:cNvPr id="4" name="מלבן 3"/>
          <p:cNvSpPr/>
          <p:nvPr/>
        </p:nvSpPr>
        <p:spPr>
          <a:xfrm>
            <a:off x="2393839" y="764704"/>
            <a:ext cx="6354625" cy="769441"/>
          </a:xfrm>
          <a:prstGeom prst="rect">
            <a:avLst/>
          </a:prstGeom>
          <a:noFill/>
        </p:spPr>
        <p:txBody>
          <a:bodyPr wrap="none" lIns="91440" tIns="45720" rIns="91440" bIns="45720">
            <a:spAutoFit/>
          </a:bodyPr>
          <a:lstStyle/>
          <a:p>
            <a:pPr algn="ctr"/>
            <a:r>
              <a:rPr lang="he-IL" sz="4400" b="1" dirty="0">
                <a:ln/>
                <a:solidFill>
                  <a:srgbClr val="00B050"/>
                </a:solidFill>
              </a:rPr>
              <a:t>קולובומה </a:t>
            </a:r>
            <a:r>
              <a:rPr lang="he-IL" sz="4050" b="1" dirty="0" smtClean="0">
                <a:ln/>
                <a:solidFill>
                  <a:srgbClr val="00B050"/>
                </a:solidFill>
              </a:rPr>
              <a:t>השפעה </a:t>
            </a:r>
            <a:r>
              <a:rPr lang="he-IL" sz="4050" b="1" dirty="0">
                <a:ln/>
                <a:solidFill>
                  <a:srgbClr val="00B050"/>
                </a:solidFill>
              </a:rPr>
              <a:t>על הראייה</a:t>
            </a:r>
          </a:p>
        </p:txBody>
      </p:sp>
      <p:sp>
        <p:nvSpPr>
          <p:cNvPr id="5" name="מלבן 4"/>
          <p:cNvSpPr/>
          <p:nvPr/>
        </p:nvSpPr>
        <p:spPr>
          <a:xfrm>
            <a:off x="562853" y="3259791"/>
            <a:ext cx="8352928" cy="1892826"/>
          </a:xfrm>
          <a:prstGeom prst="rect">
            <a:avLst/>
          </a:prstGeom>
        </p:spPr>
        <p:txBody>
          <a:bodyPr wrap="square">
            <a:spAutoFit/>
          </a:bodyPr>
          <a:lstStyle/>
          <a:p>
            <a:pPr marL="285750" indent="-285750">
              <a:lnSpc>
                <a:spcPct val="150000"/>
              </a:lnSpc>
              <a:buFont typeface="Arial" panose="020B0604020202020204" pitchFamily="34" charset="0"/>
              <a:buChar char="•"/>
            </a:pPr>
            <a:r>
              <a:rPr lang="he-IL" sz="2400" b="1" dirty="0"/>
              <a:t>בעדשה</a:t>
            </a:r>
            <a:r>
              <a:rPr lang="he-IL" dirty="0"/>
              <a:t> - סנוור, קוצר ראייה/רוחק ראייה</a:t>
            </a:r>
          </a:p>
          <a:p>
            <a:pPr>
              <a:lnSpc>
                <a:spcPct val="150000"/>
              </a:lnSpc>
            </a:pPr>
            <a:r>
              <a:rPr lang="he-IL" dirty="0"/>
              <a:t>• בקשתית- ייתכן ותהייה רגישות גבוהה לאור/ סנוור</a:t>
            </a:r>
          </a:p>
          <a:p>
            <a:pPr>
              <a:lnSpc>
                <a:spcPct val="150000"/>
              </a:lnSpc>
            </a:pPr>
            <a:r>
              <a:rPr lang="he-IL" dirty="0"/>
              <a:t>• עצב הראייה הוא צרור של סיבי עצב המעבירים אותות אור מהעין למח. </a:t>
            </a:r>
            <a:r>
              <a:rPr lang="he-IL" dirty="0" err="1"/>
              <a:t>קולובומה</a:t>
            </a:r>
            <a:r>
              <a:rPr lang="he-IL" dirty="0"/>
              <a:t> בעצב הראייה והפגיעה בחדות הראייה יכולה להיות בדרגות חומרה שונות</a:t>
            </a:r>
          </a:p>
        </p:txBody>
      </p:sp>
      <p:sp>
        <p:nvSpPr>
          <p:cNvPr id="6" name="מלבן 5"/>
          <p:cNvSpPr/>
          <p:nvPr/>
        </p:nvSpPr>
        <p:spPr>
          <a:xfrm>
            <a:off x="587025" y="2545528"/>
            <a:ext cx="8329990" cy="646331"/>
          </a:xfrm>
          <a:prstGeom prst="rect">
            <a:avLst/>
          </a:prstGeom>
        </p:spPr>
        <p:txBody>
          <a:bodyPr wrap="square">
            <a:spAutoFit/>
          </a:bodyPr>
          <a:lstStyle/>
          <a:p>
            <a:pPr marL="285750" indent="-285750">
              <a:lnSpc>
                <a:spcPct val="150000"/>
              </a:lnSpc>
              <a:buFont typeface="Wingdings" panose="05000000000000000000" pitchFamily="2" charset="2"/>
              <a:buChar char="§"/>
            </a:pPr>
            <a:r>
              <a:rPr lang="he-IL" sz="2400" b="1" dirty="0" err="1"/>
              <a:t>במקולה</a:t>
            </a:r>
            <a:r>
              <a:rPr lang="he-IL" sz="2400" dirty="0"/>
              <a:t>-</a:t>
            </a:r>
            <a:r>
              <a:rPr lang="he-IL" dirty="0"/>
              <a:t> </a:t>
            </a:r>
            <a:r>
              <a:rPr lang="he-IL" dirty="0" smtClean="0"/>
              <a:t>חדות </a:t>
            </a:r>
            <a:r>
              <a:rPr lang="he-IL" dirty="0"/>
              <a:t>ראייה ירודה, קושי בראיית </a:t>
            </a:r>
            <a:r>
              <a:rPr lang="he-IL" dirty="0" smtClean="0"/>
              <a:t>צבעים</a:t>
            </a:r>
            <a:r>
              <a:rPr lang="he-IL" dirty="0"/>
              <a:t>/ </a:t>
            </a:r>
            <a:r>
              <a:rPr lang="he-IL" dirty="0" smtClean="0"/>
              <a:t>בראיית פרטים</a:t>
            </a:r>
            <a:r>
              <a:rPr lang="he-IL" dirty="0"/>
              <a:t>/ בפענוח של תמונה</a:t>
            </a:r>
            <a:r>
              <a:rPr lang="he-IL" dirty="0" smtClean="0"/>
              <a:t>.</a:t>
            </a:r>
            <a:endParaRPr lang="he-IL" dirty="0"/>
          </a:p>
        </p:txBody>
      </p:sp>
      <p:sp>
        <p:nvSpPr>
          <p:cNvPr id="7" name="מלבן 6"/>
          <p:cNvSpPr/>
          <p:nvPr/>
        </p:nvSpPr>
        <p:spPr>
          <a:xfrm>
            <a:off x="491298" y="5300958"/>
            <a:ext cx="8496763" cy="1426031"/>
          </a:xfrm>
          <a:prstGeom prst="rect">
            <a:avLst/>
          </a:prstGeom>
        </p:spPr>
        <p:txBody>
          <a:bodyPr wrap="square">
            <a:spAutoFit/>
          </a:bodyPr>
          <a:lstStyle/>
          <a:p>
            <a:pPr marL="342900" indent="-342900">
              <a:lnSpc>
                <a:spcPct val="150000"/>
              </a:lnSpc>
              <a:buFont typeface="Arial" panose="020B0604020202020204" pitchFamily="34" charset="0"/>
              <a:buChar char="•"/>
            </a:pPr>
            <a:r>
              <a:rPr lang="he-IL" sz="2400" b="1" dirty="0"/>
              <a:t>ברשתית-</a:t>
            </a:r>
            <a:r>
              <a:rPr lang="he-IL" dirty="0"/>
              <a:t> במידה שהאזור החסר נמצא ברשתית  </a:t>
            </a:r>
            <a:r>
              <a:rPr lang="he-IL" dirty="0" smtClean="0"/>
              <a:t>ההיקפית </a:t>
            </a:r>
            <a:r>
              <a:rPr lang="he-IL" dirty="0"/>
              <a:t>שדה ראייה יהיה פגוע (בהתאם למיקום </a:t>
            </a:r>
            <a:r>
              <a:rPr lang="he-IL" dirty="0" err="1" smtClean="0"/>
              <a:t>הקולובומה</a:t>
            </a:r>
            <a:r>
              <a:rPr lang="he-IL" dirty="0"/>
              <a:t>). החסר יופיע בד"כ בחלק התחתון ולכן </a:t>
            </a:r>
            <a:r>
              <a:rPr lang="he-IL" dirty="0" smtClean="0"/>
              <a:t>שדה </a:t>
            </a:r>
            <a:r>
              <a:rPr lang="he-IL" dirty="0"/>
              <a:t>הראייה העליון יהיה חסר</a:t>
            </a:r>
          </a:p>
        </p:txBody>
      </p:sp>
    </p:spTree>
    <p:extLst>
      <p:ext uri="{BB962C8B-B14F-4D97-AF65-F5344CB8AC3E}">
        <p14:creationId xmlns:p14="http://schemas.microsoft.com/office/powerpoint/2010/main" val="3126516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4" name="מלבן 3"/>
          <p:cNvSpPr/>
          <p:nvPr/>
        </p:nvSpPr>
        <p:spPr>
          <a:xfrm>
            <a:off x="3284547" y="-602791"/>
            <a:ext cx="3024336" cy="1938992"/>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4050" b="1" dirty="0">
              <a:ln/>
              <a:solidFill>
                <a:srgbClr val="00B050"/>
              </a:solidFill>
            </a:endParaRPr>
          </a:p>
          <a:p>
            <a:pPr algn="ctr"/>
            <a:endParaRPr lang="en-US" sz="4050" b="1" dirty="0">
              <a:ln/>
              <a:solidFill>
                <a:srgbClr val="00B050"/>
              </a:solidFill>
            </a:endParaRPr>
          </a:p>
          <a:p>
            <a:pPr algn="ctr"/>
            <a:r>
              <a:rPr lang="en-US" sz="4050" b="1" dirty="0" smtClean="0">
                <a:ln/>
                <a:solidFill>
                  <a:srgbClr val="00B050"/>
                </a:solidFill>
              </a:rPr>
              <a:t>CVI</a:t>
            </a:r>
            <a:endParaRPr lang="he-IL" sz="4050" b="1" dirty="0">
              <a:ln/>
              <a:solidFill>
                <a:srgbClr val="00B050"/>
              </a:solidFill>
            </a:endParaRPr>
          </a:p>
        </p:txBody>
      </p:sp>
      <p:sp>
        <p:nvSpPr>
          <p:cNvPr id="2" name="מלבן 1"/>
          <p:cNvSpPr/>
          <p:nvPr/>
        </p:nvSpPr>
        <p:spPr>
          <a:xfrm>
            <a:off x="1224971" y="2345536"/>
            <a:ext cx="7632848" cy="2395528"/>
          </a:xfrm>
          <a:prstGeom prst="rect">
            <a:avLst/>
          </a:prstGeom>
        </p:spPr>
        <p:txBody>
          <a:bodyPr wrap="square">
            <a:spAutoFit/>
          </a:bodyPr>
          <a:lstStyle/>
          <a:p>
            <a:endParaRPr lang="he-IL" dirty="0" smtClean="0">
              <a:solidFill>
                <a:srgbClr val="1E1E1E"/>
              </a:solidFill>
              <a:latin typeface="-apple-system, BlinkMacSystemFont, &amp;#039;Segoe UI&amp;#039;, Roboto, Oxygen-Sans, Ubuntu, Cantarell, &amp;#039;Helvetica Neue&amp;#039;, sans-serif"/>
            </a:endParaRPr>
          </a:p>
          <a:p>
            <a:pPr>
              <a:lnSpc>
                <a:spcPct val="150000"/>
              </a:lnSpc>
            </a:pPr>
            <a:r>
              <a:rPr lang="he-IL" dirty="0" smtClean="0">
                <a:solidFill>
                  <a:srgbClr val="1E1E1E"/>
                </a:solidFill>
                <a:latin typeface="-apple-system, BlinkMacSystemFont, &amp;#039;Segoe UI&amp;#039;, Roboto, Oxygen-Sans, Ubuntu, Cantarell, &amp;#039;Helvetica Neue&amp;#039;, sans-serif"/>
              </a:rPr>
              <a:t>לקות ראיה על רקע </a:t>
            </a:r>
            <a:r>
              <a:rPr lang="he-IL" b="1" dirty="0" err="1" smtClean="0">
                <a:solidFill>
                  <a:srgbClr val="1E1E1E"/>
                </a:solidFill>
                <a:latin typeface="-apple-system, BlinkMacSystemFont, &amp;#039;Segoe UI&amp;#039;, Roboto, Oxygen-Sans, Ubuntu, Cantarell, &amp;#039;Helvetica Neue&amp;#039;, sans-serif"/>
              </a:rPr>
              <a:t>קורטיקלי</a:t>
            </a:r>
            <a:r>
              <a:rPr lang="he-IL" dirty="0" smtClean="0">
                <a:solidFill>
                  <a:srgbClr val="1E1E1E"/>
                </a:solidFill>
                <a:latin typeface="-apple-system, BlinkMacSystemFont, &amp;#039;Segoe UI&amp;#039;, Roboto, Oxygen-Sans, Ubuntu, Cantarell, &amp;#039;Helvetica Neue&amp;#039;, sans-serif"/>
              </a:rPr>
              <a:t>. כלומר ,זו לקות נוירולוגית, והנזק הוא מוחי ולא עיני. זהו מצב זמני או קבוע שנוצר כתוצאה מפגיעה בהולכה העצבית אל מרכז הראייה, הגורמת לקשיים וחוסר עקביות בהליכי קליטה, עיבוד ובפענוח מידע חזותי. לרוב פגיעה בהעברת המסר העצבי בתוך המוח העליון, באזורי הראייה, מה שגורם לקשיים ולחוסר עקביות בהליכי עיבוד ובפענוח המידע החזותי.</a:t>
            </a:r>
            <a:endParaRPr lang="he-IL" dirty="0"/>
          </a:p>
        </p:txBody>
      </p:sp>
      <p:sp>
        <p:nvSpPr>
          <p:cNvPr id="6" name="מלבן 5"/>
          <p:cNvSpPr/>
          <p:nvPr/>
        </p:nvSpPr>
        <p:spPr>
          <a:xfrm>
            <a:off x="971854" y="1503258"/>
            <a:ext cx="7920372" cy="1477328"/>
          </a:xfrm>
          <a:prstGeom prst="rect">
            <a:avLst/>
          </a:prstGeom>
        </p:spPr>
        <p:txBody>
          <a:bodyPr wrap="square">
            <a:spAutoFit/>
          </a:bodyPr>
          <a:lstStyle/>
          <a:p>
            <a:pPr defTabSz="685800"/>
            <a:r>
              <a:rPr lang="he-IL" dirty="0">
                <a:solidFill>
                  <a:srgbClr val="000000"/>
                </a:solidFill>
                <a:latin typeface="Arial"/>
                <a:cs typeface="Arial"/>
              </a:rPr>
              <a:t>קיימת מחלוקת בנוגע לראשי התיבות </a:t>
            </a:r>
            <a:r>
              <a:rPr lang="en-US" dirty="0">
                <a:solidFill>
                  <a:srgbClr val="000000"/>
                </a:solidFill>
                <a:latin typeface="Arial"/>
                <a:cs typeface="Arial"/>
              </a:rPr>
              <a:t>CVI</a:t>
            </a:r>
            <a:r>
              <a:rPr lang="he-IL" dirty="0">
                <a:solidFill>
                  <a:srgbClr val="000000"/>
                </a:solidFill>
                <a:latin typeface="Arial"/>
                <a:cs typeface="Arial"/>
              </a:rPr>
              <a:t> - איזו הגדרה מדויקת יותר </a:t>
            </a:r>
          </a:p>
          <a:p>
            <a:pPr defTabSz="685800"/>
            <a:r>
              <a:rPr lang="en-US" dirty="0">
                <a:solidFill>
                  <a:srgbClr val="000000"/>
                </a:solidFill>
                <a:latin typeface="Arial"/>
                <a:cs typeface="Arial"/>
              </a:rPr>
              <a:t>Cortical visual impairment</a:t>
            </a:r>
            <a:r>
              <a:rPr lang="he-IL" dirty="0">
                <a:solidFill>
                  <a:srgbClr val="000000"/>
                </a:solidFill>
                <a:latin typeface="Arial"/>
                <a:cs typeface="Arial"/>
              </a:rPr>
              <a:t>  </a:t>
            </a:r>
            <a:r>
              <a:rPr lang="he-IL" dirty="0" smtClean="0">
                <a:solidFill>
                  <a:srgbClr val="000000"/>
                </a:solidFill>
                <a:latin typeface="Arial"/>
                <a:cs typeface="Arial"/>
              </a:rPr>
              <a:t>או </a:t>
            </a:r>
            <a:r>
              <a:rPr lang="en-US" dirty="0" smtClean="0">
                <a:solidFill>
                  <a:srgbClr val="000000"/>
                </a:solidFill>
                <a:latin typeface="Arial"/>
                <a:cs typeface="Arial"/>
              </a:rPr>
              <a:t>Cerebral </a:t>
            </a:r>
            <a:r>
              <a:rPr lang="en-US" dirty="0">
                <a:solidFill>
                  <a:srgbClr val="000000"/>
                </a:solidFill>
                <a:latin typeface="Arial"/>
                <a:cs typeface="Arial"/>
              </a:rPr>
              <a:t>visual impairment</a:t>
            </a:r>
            <a:r>
              <a:rPr lang="he-IL" dirty="0">
                <a:solidFill>
                  <a:srgbClr val="000000"/>
                </a:solidFill>
                <a:latin typeface="Arial"/>
                <a:cs typeface="Arial"/>
              </a:rPr>
              <a:t>. </a:t>
            </a:r>
          </a:p>
          <a:p>
            <a:pPr defTabSz="685800"/>
            <a:endParaRPr lang="en-US" dirty="0">
              <a:solidFill>
                <a:srgbClr val="000000"/>
              </a:solidFill>
              <a:latin typeface="Arial"/>
              <a:cs typeface="Arial"/>
            </a:endParaRPr>
          </a:p>
          <a:p>
            <a:pPr defTabSz="685800"/>
            <a:endParaRPr lang="he-IL" dirty="0">
              <a:solidFill>
                <a:srgbClr val="000000"/>
              </a:solidFill>
              <a:latin typeface="Arial"/>
              <a:cs typeface="Arial"/>
            </a:endParaRPr>
          </a:p>
          <a:p>
            <a:pPr defTabSz="685800"/>
            <a:endParaRPr lang="he-IL" dirty="0">
              <a:solidFill>
                <a:srgbClr val="000000"/>
              </a:solidFill>
              <a:latin typeface="Arial"/>
              <a:cs typeface="Arial"/>
            </a:endParaRPr>
          </a:p>
        </p:txBody>
      </p:sp>
    </p:spTree>
    <p:extLst>
      <p:ext uri="{BB962C8B-B14F-4D97-AF65-F5344CB8AC3E}">
        <p14:creationId xmlns:p14="http://schemas.microsoft.com/office/powerpoint/2010/main" val="4083957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916832"/>
            <a:ext cx="8250361" cy="2620076"/>
          </a:xfrm>
          <a:prstGeom prst="rect">
            <a:avLst/>
          </a:prstGeom>
          <a:noFill/>
        </p:spPr>
        <p:txBody>
          <a:bodyPr wrap="square" rtlCol="1">
            <a:spAutoFit/>
          </a:bodyPr>
          <a:lstStyle/>
          <a:p>
            <a:pPr algn="ctr" defTabSz="514350"/>
            <a:endParaRPr lang="he-IL" b="1" u="sng" dirty="0">
              <a:solidFill>
                <a:srgbClr val="FF0000"/>
              </a:solidFill>
              <a:latin typeface="Arial"/>
              <a:cs typeface="Arial"/>
            </a:endParaRPr>
          </a:p>
          <a:p>
            <a:pPr defTabSz="514350"/>
            <a:endParaRPr lang="he-IL" dirty="0">
              <a:solidFill>
                <a:srgbClr val="000000"/>
              </a:solidFill>
              <a:latin typeface="Arial"/>
              <a:cs typeface="Arial"/>
            </a:endParaRPr>
          </a:p>
          <a:p>
            <a:pPr marL="285750" indent="-285750" defTabSz="514350">
              <a:buFont typeface="Arial" panose="020B0604020202020204" pitchFamily="34" charset="0"/>
              <a:buChar char="•"/>
            </a:pPr>
            <a:r>
              <a:rPr lang="he-IL" dirty="0">
                <a:solidFill>
                  <a:srgbClr val="000000"/>
                </a:solidFill>
                <a:latin typeface="Arial"/>
                <a:cs typeface="Arial"/>
              </a:rPr>
              <a:t>הסיבה הנפוצה ביותר לליקויי ראיה בילדים בעולם המערבי ( 2013</a:t>
            </a:r>
            <a:r>
              <a:rPr lang="en-US" dirty="0">
                <a:solidFill>
                  <a:srgbClr val="000000"/>
                </a:solidFill>
                <a:latin typeface="Arial"/>
                <a:cs typeface="Arial"/>
              </a:rPr>
              <a:t>(Hoyt </a:t>
            </a:r>
            <a:endParaRPr lang="he-IL" dirty="0">
              <a:solidFill>
                <a:srgbClr val="000000"/>
              </a:solidFill>
              <a:latin typeface="Arial"/>
              <a:cs typeface="Arial"/>
            </a:endParaRPr>
          </a:p>
          <a:p>
            <a:pPr marL="285750" indent="-285750" defTabSz="514350">
              <a:buFont typeface="Arial" panose="020B0604020202020204" pitchFamily="34" charset="0"/>
              <a:buChar char="•"/>
            </a:pPr>
            <a:endParaRPr lang="he-IL" dirty="0">
              <a:solidFill>
                <a:srgbClr val="000000"/>
              </a:solidFill>
              <a:latin typeface="Arial"/>
              <a:cs typeface="Arial"/>
            </a:endParaRPr>
          </a:p>
          <a:p>
            <a:pPr marL="285750" indent="-285750" defTabSz="514350">
              <a:buFont typeface="Arial" panose="020B0604020202020204" pitchFamily="34" charset="0"/>
              <a:buChar char="•"/>
            </a:pPr>
            <a:r>
              <a:rPr lang="he-IL" dirty="0">
                <a:solidFill>
                  <a:srgbClr val="000000"/>
                </a:solidFill>
                <a:latin typeface="Arial"/>
                <a:cs typeface="Arial"/>
              </a:rPr>
              <a:t>60% מהילדים עם </a:t>
            </a:r>
            <a:r>
              <a:rPr lang="en-US" dirty="0" err="1">
                <a:solidFill>
                  <a:srgbClr val="000000"/>
                </a:solidFill>
                <a:latin typeface="Arial"/>
                <a:cs typeface="Arial"/>
              </a:rPr>
              <a:t>Cp</a:t>
            </a:r>
            <a:r>
              <a:rPr lang="en-US" dirty="0">
                <a:solidFill>
                  <a:srgbClr val="000000"/>
                </a:solidFill>
                <a:latin typeface="Arial"/>
                <a:cs typeface="Arial"/>
              </a:rPr>
              <a:t> </a:t>
            </a:r>
            <a:r>
              <a:rPr lang="he-IL" dirty="0">
                <a:solidFill>
                  <a:srgbClr val="000000"/>
                </a:solidFill>
                <a:latin typeface="Arial"/>
                <a:cs typeface="Arial"/>
              </a:rPr>
              <a:t>  לוקים גם ב</a:t>
            </a:r>
            <a:r>
              <a:rPr lang="en-US" dirty="0">
                <a:solidFill>
                  <a:srgbClr val="000000"/>
                </a:solidFill>
                <a:latin typeface="Arial"/>
                <a:cs typeface="Arial"/>
              </a:rPr>
              <a:t>CVI</a:t>
            </a:r>
            <a:r>
              <a:rPr lang="he-IL" dirty="0">
                <a:solidFill>
                  <a:srgbClr val="000000"/>
                </a:solidFill>
                <a:latin typeface="Arial"/>
                <a:cs typeface="Arial"/>
              </a:rPr>
              <a:t>. (</a:t>
            </a:r>
            <a:r>
              <a:rPr lang="he-IL" dirty="0" err="1">
                <a:solidFill>
                  <a:srgbClr val="000000"/>
                </a:solidFill>
                <a:latin typeface="Arial"/>
                <a:cs typeface="Arial"/>
              </a:rPr>
              <a:t>הברנין</a:t>
            </a:r>
            <a:r>
              <a:rPr lang="he-IL" dirty="0">
                <a:solidFill>
                  <a:srgbClr val="000000"/>
                </a:solidFill>
                <a:latin typeface="Arial"/>
                <a:cs typeface="Arial"/>
              </a:rPr>
              <a:t> 2006)</a:t>
            </a:r>
          </a:p>
          <a:p>
            <a:pPr marL="285750" indent="-285750" defTabSz="514350">
              <a:buFont typeface="Arial" panose="020B0604020202020204" pitchFamily="34" charset="0"/>
              <a:buChar char="•"/>
            </a:pPr>
            <a:endParaRPr lang="he-IL" dirty="0">
              <a:solidFill>
                <a:srgbClr val="000000"/>
              </a:solidFill>
              <a:latin typeface="Arial"/>
              <a:cs typeface="Arial"/>
            </a:endParaRPr>
          </a:p>
          <a:p>
            <a:pPr marL="285750" indent="-285750" defTabSz="514350">
              <a:buFont typeface="Arial" panose="020B0604020202020204" pitchFamily="34" charset="0"/>
              <a:buChar char="•"/>
            </a:pPr>
            <a:r>
              <a:rPr lang="he-IL" dirty="0">
                <a:solidFill>
                  <a:srgbClr val="000000"/>
                </a:solidFill>
                <a:latin typeface="Arial"/>
                <a:cs typeface="Arial"/>
              </a:rPr>
              <a:t>ל75% מהילדים עם </a:t>
            </a:r>
            <a:r>
              <a:rPr lang="en-US" dirty="0">
                <a:solidFill>
                  <a:srgbClr val="000000"/>
                </a:solidFill>
                <a:latin typeface="Arial"/>
                <a:cs typeface="Arial"/>
              </a:rPr>
              <a:t>CVI </a:t>
            </a:r>
            <a:r>
              <a:rPr lang="he-IL" dirty="0" smtClean="0">
                <a:solidFill>
                  <a:srgbClr val="000000"/>
                </a:solidFill>
                <a:latin typeface="Arial"/>
                <a:cs typeface="Arial"/>
              </a:rPr>
              <a:t>  </a:t>
            </a:r>
            <a:r>
              <a:rPr lang="he-IL" dirty="0">
                <a:solidFill>
                  <a:srgbClr val="000000"/>
                </a:solidFill>
                <a:latin typeface="Arial"/>
                <a:cs typeface="Arial"/>
              </a:rPr>
              <a:t>יש לקויים נוירולוגיים נלווים הדורשים התערבות ממושכת  (</a:t>
            </a:r>
            <a:r>
              <a:rPr lang="en-US" dirty="0" err="1">
                <a:solidFill>
                  <a:srgbClr val="000000"/>
                </a:solidFill>
                <a:latin typeface="Arial"/>
                <a:cs typeface="Arial"/>
              </a:rPr>
              <a:t>Huo</a:t>
            </a:r>
            <a:r>
              <a:rPr lang="en-US" dirty="0">
                <a:solidFill>
                  <a:srgbClr val="000000"/>
                </a:solidFill>
                <a:latin typeface="Arial"/>
                <a:cs typeface="Arial"/>
              </a:rPr>
              <a:t> et al.1999</a:t>
            </a:r>
            <a:r>
              <a:rPr lang="he-IL" dirty="0">
                <a:solidFill>
                  <a:srgbClr val="000000"/>
                </a:solidFill>
                <a:latin typeface="Arial"/>
                <a:cs typeface="Arial"/>
              </a:rPr>
              <a:t>)</a:t>
            </a:r>
          </a:p>
          <a:p>
            <a:pPr defTabSz="514350"/>
            <a:endParaRPr lang="he-IL" sz="1013" dirty="0">
              <a:solidFill>
                <a:srgbClr val="000000"/>
              </a:solidFill>
              <a:latin typeface="Arial"/>
              <a:cs typeface="Arial"/>
            </a:endParaRPr>
          </a:p>
          <a:p>
            <a:pPr defTabSz="514350"/>
            <a:endParaRPr lang="he-IL" sz="1013" dirty="0">
              <a:solidFill>
                <a:srgbClr val="000000"/>
              </a:solidFill>
              <a:latin typeface="Arial"/>
              <a:cs typeface="Arial"/>
            </a:endParaRPr>
          </a:p>
        </p:txBody>
      </p:sp>
      <p:sp>
        <p:nvSpPr>
          <p:cNvPr id="5" name="TextBox 4"/>
          <p:cNvSpPr txBox="1"/>
          <p:nvPr/>
        </p:nvSpPr>
        <p:spPr>
          <a:xfrm>
            <a:off x="1423226" y="4277779"/>
            <a:ext cx="7278855" cy="872034"/>
          </a:xfrm>
          <a:prstGeom prst="rect">
            <a:avLst/>
          </a:prstGeom>
          <a:noFill/>
        </p:spPr>
        <p:txBody>
          <a:bodyPr wrap="square" rtlCol="1">
            <a:spAutoFit/>
          </a:bodyPr>
          <a:lstStyle/>
          <a:p>
            <a:pPr defTabSz="514350">
              <a:lnSpc>
                <a:spcPct val="150000"/>
              </a:lnSpc>
            </a:pPr>
            <a:r>
              <a:rPr lang="he-IL" dirty="0">
                <a:latin typeface="Arial"/>
                <a:cs typeface="Arial"/>
              </a:rPr>
              <a:t>מעל 40% משטח המח מוקדש לתפקודי הראיה כך שזה לא מפתיע שלמרבית הילדים עם פגיעה מוחית יש ליקוי ראיה בדרגה זו או אחרת.</a:t>
            </a:r>
          </a:p>
        </p:txBody>
      </p:sp>
      <p:sp>
        <p:nvSpPr>
          <p:cNvPr id="4" name="מלבן 3"/>
          <p:cNvSpPr/>
          <p:nvPr/>
        </p:nvSpPr>
        <p:spPr>
          <a:xfrm>
            <a:off x="3406469" y="29206"/>
            <a:ext cx="3312368" cy="1938992"/>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4050" b="1" dirty="0">
              <a:ln/>
              <a:solidFill>
                <a:srgbClr val="00B050"/>
              </a:solidFill>
            </a:endParaRPr>
          </a:p>
          <a:p>
            <a:pPr algn="ctr"/>
            <a:endParaRPr lang="en-US" sz="4050" b="1" dirty="0">
              <a:ln/>
              <a:solidFill>
                <a:srgbClr val="00B050"/>
              </a:solidFill>
            </a:endParaRPr>
          </a:p>
          <a:p>
            <a:pPr algn="ctr"/>
            <a:r>
              <a:rPr lang="en-US" sz="4050" b="1" dirty="0" smtClean="0">
                <a:ln/>
                <a:solidFill>
                  <a:srgbClr val="00B050"/>
                </a:solidFill>
              </a:rPr>
              <a:t> -CVI</a:t>
            </a:r>
            <a:r>
              <a:rPr lang="he-IL" sz="4050" b="1" dirty="0" smtClean="0">
                <a:ln/>
                <a:solidFill>
                  <a:srgbClr val="00B050"/>
                </a:solidFill>
              </a:rPr>
              <a:t>שכיחות</a:t>
            </a:r>
            <a:endParaRPr lang="he-IL" sz="4050" b="1" dirty="0">
              <a:ln/>
              <a:solidFill>
                <a:srgbClr val="00B050"/>
              </a:solidFill>
            </a:endParaRPr>
          </a:p>
        </p:txBody>
      </p:sp>
      <p:sp>
        <p:nvSpPr>
          <p:cNvPr id="6" name="TextBox 5"/>
          <p:cNvSpPr txBox="1"/>
          <p:nvPr/>
        </p:nvSpPr>
        <p:spPr>
          <a:xfrm>
            <a:off x="467543" y="5301208"/>
            <a:ext cx="8250361" cy="1938992"/>
          </a:xfrm>
          <a:prstGeom prst="rect">
            <a:avLst/>
          </a:prstGeom>
          <a:noFill/>
        </p:spPr>
        <p:txBody>
          <a:bodyPr wrap="square" rtlCol="1">
            <a:spAutoFit/>
          </a:bodyPr>
          <a:lstStyle/>
          <a:p>
            <a:pPr defTabSz="514350">
              <a:lnSpc>
                <a:spcPct val="200000"/>
              </a:lnSpc>
            </a:pPr>
            <a:r>
              <a:rPr lang="he-IL" dirty="0">
                <a:solidFill>
                  <a:prstClr val="black"/>
                </a:solidFill>
                <a:latin typeface="Calibri" panose="020F0502020204030204"/>
              </a:rPr>
              <a:t>כדי להבין </a:t>
            </a:r>
            <a:r>
              <a:rPr lang="en-US" dirty="0">
                <a:solidFill>
                  <a:prstClr val="black"/>
                </a:solidFill>
                <a:latin typeface="Calibri" panose="020F0502020204030204"/>
              </a:rPr>
              <a:t>CVI  </a:t>
            </a:r>
            <a:r>
              <a:rPr lang="he-IL" dirty="0">
                <a:solidFill>
                  <a:prstClr val="black"/>
                </a:solidFill>
                <a:latin typeface="Calibri" panose="020F0502020204030204"/>
              </a:rPr>
              <a:t> צריך להבין את </a:t>
            </a:r>
            <a:r>
              <a:rPr lang="he-IL" dirty="0" err="1">
                <a:solidFill>
                  <a:prstClr val="black"/>
                </a:solidFill>
                <a:latin typeface="Calibri" panose="020F0502020204030204"/>
              </a:rPr>
              <a:t>הכח</a:t>
            </a:r>
            <a:r>
              <a:rPr lang="he-IL" dirty="0">
                <a:solidFill>
                  <a:prstClr val="black"/>
                </a:solidFill>
                <a:latin typeface="Calibri" panose="020F0502020204030204"/>
              </a:rPr>
              <a:t> של </a:t>
            </a:r>
            <a:r>
              <a:rPr lang="he-IL" b="1" dirty="0" smtClean="0">
                <a:solidFill>
                  <a:srgbClr val="7030A0"/>
                </a:solidFill>
                <a:latin typeface="Calibri" panose="020F0502020204030204"/>
              </a:rPr>
              <a:t>הגמישות </a:t>
            </a:r>
            <a:r>
              <a:rPr lang="he-IL" b="1" dirty="0" err="1" smtClean="0">
                <a:solidFill>
                  <a:srgbClr val="7030A0"/>
                </a:solidFill>
                <a:latin typeface="Calibri" panose="020F0502020204030204"/>
              </a:rPr>
              <a:t>הויזואלית</a:t>
            </a:r>
            <a:r>
              <a:rPr lang="he-IL" b="1" dirty="0" smtClean="0">
                <a:solidFill>
                  <a:srgbClr val="7030A0"/>
                </a:solidFill>
                <a:latin typeface="Calibri" panose="020F0502020204030204"/>
              </a:rPr>
              <a:t>. </a:t>
            </a:r>
            <a:r>
              <a:rPr lang="he-IL" dirty="0" smtClean="0">
                <a:solidFill>
                  <a:prstClr val="black"/>
                </a:solidFill>
                <a:latin typeface="Calibri" panose="020F0502020204030204"/>
              </a:rPr>
              <a:t>אפשר </a:t>
            </a:r>
            <a:r>
              <a:rPr lang="he-IL" dirty="0">
                <a:solidFill>
                  <a:prstClr val="black"/>
                </a:solidFill>
                <a:latin typeface="Calibri" panose="020F0502020204030204"/>
              </a:rPr>
              <a:t>לפתח פונקציות חדשות </a:t>
            </a:r>
            <a:r>
              <a:rPr lang="he-IL" dirty="0" smtClean="0">
                <a:solidFill>
                  <a:prstClr val="black"/>
                </a:solidFill>
                <a:latin typeface="Calibri" panose="020F0502020204030204"/>
              </a:rPr>
              <a:t>באזורים </a:t>
            </a:r>
            <a:r>
              <a:rPr lang="he-IL" dirty="0">
                <a:solidFill>
                  <a:prstClr val="black"/>
                </a:solidFill>
                <a:latin typeface="Calibri" panose="020F0502020204030204"/>
              </a:rPr>
              <a:t>שלא קשורים </a:t>
            </a:r>
            <a:r>
              <a:rPr lang="he-IL" dirty="0" smtClean="0">
                <a:solidFill>
                  <a:prstClr val="black"/>
                </a:solidFill>
                <a:latin typeface="Calibri" panose="020F0502020204030204"/>
              </a:rPr>
              <a:t>לראיה.</a:t>
            </a:r>
            <a:r>
              <a:rPr lang="he-IL" dirty="0">
                <a:solidFill>
                  <a:prstClr val="black"/>
                </a:solidFill>
                <a:latin typeface="Calibri" panose="020F0502020204030204"/>
              </a:rPr>
              <a:t> </a:t>
            </a:r>
            <a:r>
              <a:rPr lang="he-IL" dirty="0" smtClean="0">
                <a:solidFill>
                  <a:prstClr val="black"/>
                </a:solidFill>
                <a:latin typeface="Calibri" panose="020F0502020204030204"/>
              </a:rPr>
              <a:t>המח </a:t>
            </a:r>
            <a:r>
              <a:rPr lang="he-IL" dirty="0">
                <a:solidFill>
                  <a:prstClr val="black"/>
                </a:solidFill>
                <a:latin typeface="Calibri" panose="020F0502020204030204"/>
              </a:rPr>
              <a:t>ממציא את עצמו על סמך החוויות והסביבה</a:t>
            </a:r>
            <a:r>
              <a:rPr lang="he-IL" dirty="0" smtClean="0">
                <a:solidFill>
                  <a:prstClr val="black"/>
                </a:solidFill>
                <a:latin typeface="Calibri" panose="020F0502020204030204"/>
              </a:rPr>
              <a:t>.</a:t>
            </a:r>
            <a:endParaRPr lang="he-IL" dirty="0">
              <a:solidFill>
                <a:prstClr val="black"/>
              </a:solidFill>
              <a:latin typeface="Calibri" panose="020F0502020204030204"/>
            </a:endParaRPr>
          </a:p>
          <a:p>
            <a:pPr defTabSz="514350">
              <a:lnSpc>
                <a:spcPct val="200000"/>
              </a:lnSpc>
            </a:pPr>
            <a:endParaRPr lang="he-IL" sz="1200" dirty="0">
              <a:solidFill>
                <a:prstClr val="black"/>
              </a:solidFill>
              <a:latin typeface="Calibri" panose="020F0502020204030204"/>
            </a:endParaRPr>
          </a:p>
          <a:p>
            <a:pPr defTabSz="514350">
              <a:lnSpc>
                <a:spcPct val="200000"/>
              </a:lnSpc>
            </a:pPr>
            <a:endParaRPr lang="he-IL" sz="1200" dirty="0">
              <a:solidFill>
                <a:prstClr val="black"/>
              </a:solidFill>
              <a:latin typeface="Calibri" panose="020F0502020204030204"/>
            </a:endParaRPr>
          </a:p>
        </p:txBody>
      </p:sp>
    </p:spTree>
    <p:extLst>
      <p:ext uri="{BB962C8B-B14F-4D97-AF65-F5344CB8AC3E}">
        <p14:creationId xmlns:p14="http://schemas.microsoft.com/office/powerpoint/2010/main" val="771015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971600" y="620688"/>
            <a:ext cx="7670420" cy="5676939"/>
          </a:xfrm>
          <a:prstGeom prst="rect">
            <a:avLst/>
          </a:prstGeom>
        </p:spPr>
        <p:txBody>
          <a:bodyPr wrap="square">
            <a:spAutoFit/>
          </a:bodyPr>
          <a:lstStyle/>
          <a:p>
            <a:pPr defTabSz="685800" fontAlgn="auto">
              <a:lnSpc>
                <a:spcPct val="115000"/>
              </a:lnSpc>
              <a:spcBef>
                <a:spcPts val="0"/>
              </a:spcBef>
              <a:spcAft>
                <a:spcPts val="750"/>
              </a:spcAft>
              <a:defRPr/>
            </a:pPr>
            <a:r>
              <a:rPr lang="he-IL" sz="2800" b="1" u="sng" dirty="0" smtClean="0">
                <a:latin typeface="Calibri" panose="020F0502020204030204" pitchFamily="34" charset="0"/>
                <a:ea typeface="Times New Roman" panose="02020603050405020304" pitchFamily="18" charset="0"/>
              </a:rPr>
              <a:t>10 מאפיינים לילד עם </a:t>
            </a:r>
            <a:r>
              <a:rPr lang="en-US" sz="2800" b="1" u="sng" dirty="0" smtClean="0">
                <a:latin typeface="Calibri" panose="020F0502020204030204" pitchFamily="34" charset="0"/>
                <a:ea typeface="Times New Roman" panose="02020603050405020304" pitchFamily="18" charset="0"/>
              </a:rPr>
              <a:t>CVI</a:t>
            </a:r>
            <a:endParaRPr lang="he-IL" sz="2800" b="1" u="sng" dirty="0" smtClean="0">
              <a:latin typeface="Calibri" panose="020F0502020204030204" pitchFamily="34" charset="0"/>
              <a:ea typeface="Times New Roman" panose="02020603050405020304" pitchFamily="18" charset="0"/>
            </a:endParaRPr>
          </a:p>
          <a:p>
            <a:pPr defTabSz="685800" fontAlgn="auto">
              <a:lnSpc>
                <a:spcPct val="115000"/>
              </a:lnSpc>
              <a:spcBef>
                <a:spcPts val="0"/>
              </a:spcBef>
              <a:spcAft>
                <a:spcPts val="750"/>
              </a:spcAft>
              <a:defRPr/>
            </a:pPr>
            <a:endParaRPr lang="he-IL" b="1" u="sng" dirty="0">
              <a:solidFill>
                <a:srgbClr val="FF0000"/>
              </a:solidFill>
              <a:latin typeface="Calibri" panose="020F0502020204030204" pitchFamily="34" charset="0"/>
              <a:ea typeface="Times New Roman" panose="02020603050405020304" pitchFamily="18" charset="0"/>
            </a:endParaRPr>
          </a:p>
          <a:p>
            <a:pPr marL="342900" indent="-342900" defTabSz="685800" fontAlgn="auto">
              <a:lnSpc>
                <a:spcPct val="150000"/>
              </a:lnSpc>
              <a:spcBef>
                <a:spcPts val="0"/>
              </a:spcBef>
              <a:spcAft>
                <a:spcPts val="750"/>
              </a:spcAft>
              <a:buFont typeface="+mj-lt"/>
              <a:buAutoNum type="arabicPeriod"/>
              <a:defRPr/>
            </a:pPr>
            <a:r>
              <a:rPr lang="he-IL" b="1" u="sng" dirty="0">
                <a:solidFill>
                  <a:srgbClr val="000000"/>
                </a:solidFill>
                <a:latin typeface="Calibri" panose="020F0502020204030204" pitchFamily="34" charset="0"/>
                <a:ea typeface="Times New Roman" panose="02020603050405020304" pitchFamily="18" charset="0"/>
              </a:rPr>
              <a:t>קשב ויזואלי קצר </a:t>
            </a:r>
            <a:r>
              <a:rPr lang="he-IL" dirty="0">
                <a:solidFill>
                  <a:srgbClr val="000000"/>
                </a:solidFill>
                <a:latin typeface="Calibri" panose="020F0502020204030204" pitchFamily="34" charset="0"/>
                <a:ea typeface="Times New Roman" panose="02020603050405020304" pitchFamily="18" charset="0"/>
              </a:rPr>
              <a:t>- הילדים יבטאו קושי להביט ישירות על גירוי לזמן ממושך. </a:t>
            </a:r>
            <a:endParaRPr lang="en-US" dirty="0">
              <a:solidFill>
                <a:srgbClr val="000000"/>
              </a:solidFill>
              <a:latin typeface="Calibri" panose="020F0502020204030204" pitchFamily="34" charset="0"/>
              <a:ea typeface="Calibri" panose="020F0502020204030204" pitchFamily="34" charset="0"/>
            </a:endParaRPr>
          </a:p>
          <a:p>
            <a:pPr marL="342900" indent="-342900" defTabSz="685800" fontAlgn="auto">
              <a:lnSpc>
                <a:spcPct val="150000"/>
              </a:lnSpc>
              <a:spcBef>
                <a:spcPts val="0"/>
              </a:spcBef>
              <a:spcAft>
                <a:spcPts val="750"/>
              </a:spcAft>
              <a:buFont typeface="+mj-lt"/>
              <a:buAutoNum type="arabicPeriod"/>
              <a:defRPr/>
            </a:pPr>
            <a:r>
              <a:rPr lang="he-IL" dirty="0">
                <a:solidFill>
                  <a:srgbClr val="000000"/>
                </a:solidFill>
                <a:latin typeface="Calibri" panose="020F0502020204030204" pitchFamily="34" charset="0"/>
                <a:ea typeface="Times New Roman" panose="02020603050405020304" pitchFamily="18" charset="0"/>
              </a:rPr>
              <a:t> </a:t>
            </a:r>
            <a:r>
              <a:rPr lang="he-IL" b="1" u="sng" dirty="0">
                <a:solidFill>
                  <a:srgbClr val="000000"/>
                </a:solidFill>
                <a:latin typeface="Calibri" panose="020F0502020204030204" pitchFamily="34" charset="0"/>
                <a:ea typeface="Times New Roman" panose="02020603050405020304" pitchFamily="18" charset="0"/>
              </a:rPr>
              <a:t>העדפת צבעים </a:t>
            </a:r>
            <a:r>
              <a:rPr lang="he-IL" dirty="0">
                <a:solidFill>
                  <a:srgbClr val="000000"/>
                </a:solidFill>
                <a:latin typeface="Calibri" panose="020F0502020204030204" pitchFamily="34" charset="0"/>
                <a:ea typeface="Times New Roman" panose="02020603050405020304" pitchFamily="18" charset="0"/>
              </a:rPr>
              <a:t>- לרוב אדום וצהוב, כמו גם העדפת </a:t>
            </a:r>
            <a:r>
              <a:rPr lang="he-IL" dirty="0" err="1">
                <a:solidFill>
                  <a:srgbClr val="000000"/>
                </a:solidFill>
                <a:latin typeface="Calibri" panose="020F0502020204030204" pitchFamily="34" charset="0"/>
                <a:ea typeface="Times New Roman" panose="02020603050405020304" pitchFamily="18" charset="0"/>
              </a:rPr>
              <a:t>קונטרסטים</a:t>
            </a:r>
            <a:r>
              <a:rPr lang="he-IL" dirty="0">
                <a:solidFill>
                  <a:srgbClr val="000000"/>
                </a:solidFill>
                <a:latin typeface="Calibri" panose="020F0502020204030204" pitchFamily="34" charset="0"/>
                <a:ea typeface="Times New Roman" panose="02020603050405020304" pitchFamily="18" charset="0"/>
              </a:rPr>
              <a:t> חזקים (צהוב על שחור לדוגמה).</a:t>
            </a:r>
            <a:endParaRPr lang="en-US" dirty="0">
              <a:solidFill>
                <a:srgbClr val="000000"/>
              </a:solidFill>
              <a:latin typeface="Calibri" panose="020F0502020204030204" pitchFamily="34" charset="0"/>
              <a:ea typeface="Calibri" panose="020F0502020204030204" pitchFamily="34" charset="0"/>
            </a:endParaRPr>
          </a:p>
          <a:p>
            <a:pPr marL="342900" indent="-342900" defTabSz="685800" fontAlgn="auto">
              <a:lnSpc>
                <a:spcPct val="150000"/>
              </a:lnSpc>
              <a:spcBef>
                <a:spcPts val="0"/>
              </a:spcBef>
              <a:spcAft>
                <a:spcPts val="750"/>
              </a:spcAft>
              <a:buFont typeface="+mj-lt"/>
              <a:buAutoNum type="arabicPeriod"/>
              <a:defRPr/>
            </a:pPr>
            <a:r>
              <a:rPr lang="he-IL" b="1" u="sng" dirty="0">
                <a:solidFill>
                  <a:srgbClr val="000000"/>
                </a:solidFill>
                <a:latin typeface="Calibri" panose="020F0502020204030204" pitchFamily="34" charset="0"/>
                <a:ea typeface="Times New Roman" panose="02020603050405020304" pitchFamily="18" charset="0"/>
              </a:rPr>
              <a:t>רפלקסים </a:t>
            </a:r>
            <a:r>
              <a:rPr lang="he-IL" b="1" u="sng" dirty="0" err="1">
                <a:solidFill>
                  <a:srgbClr val="000000"/>
                </a:solidFill>
                <a:latin typeface="Calibri" panose="020F0502020204030204" pitchFamily="34" charset="0"/>
                <a:ea typeface="Times New Roman" panose="02020603050405020304" pitchFamily="18" charset="0"/>
              </a:rPr>
              <a:t>ויזואלים</a:t>
            </a:r>
            <a:r>
              <a:rPr lang="he-IL" b="1" u="sng" dirty="0">
                <a:solidFill>
                  <a:srgbClr val="000000"/>
                </a:solidFill>
                <a:latin typeface="Calibri" panose="020F0502020204030204" pitchFamily="34" charset="0"/>
                <a:ea typeface="Times New Roman" panose="02020603050405020304" pitchFamily="18" charset="0"/>
              </a:rPr>
              <a:t> ירודים </a:t>
            </a:r>
            <a:r>
              <a:rPr lang="he-IL" dirty="0">
                <a:solidFill>
                  <a:srgbClr val="000000"/>
                </a:solidFill>
                <a:latin typeface="Calibri" panose="020F0502020204030204" pitchFamily="34" charset="0"/>
                <a:ea typeface="Times New Roman" panose="02020603050405020304" pitchFamily="18" charset="0"/>
              </a:rPr>
              <a:t>- תגובות מעוכבות, אי קיום תגובות או תגובות חלשות בעוצמתן לגירוי מאיים.</a:t>
            </a:r>
            <a:endParaRPr lang="en-US" dirty="0">
              <a:solidFill>
                <a:srgbClr val="000000"/>
              </a:solidFill>
              <a:latin typeface="Calibri" panose="020F0502020204030204" pitchFamily="34" charset="0"/>
              <a:ea typeface="Calibri" panose="020F0502020204030204" pitchFamily="34" charset="0"/>
            </a:endParaRPr>
          </a:p>
          <a:p>
            <a:pPr marL="342900" indent="-342900" defTabSz="685800" fontAlgn="auto">
              <a:lnSpc>
                <a:spcPct val="150000"/>
              </a:lnSpc>
              <a:spcBef>
                <a:spcPts val="0"/>
              </a:spcBef>
              <a:spcAft>
                <a:spcPts val="750"/>
              </a:spcAft>
              <a:buFont typeface="+mj-lt"/>
              <a:buAutoNum type="arabicPeriod"/>
              <a:defRPr/>
            </a:pPr>
            <a:r>
              <a:rPr lang="he-IL" dirty="0">
                <a:solidFill>
                  <a:srgbClr val="000000"/>
                </a:solidFill>
                <a:latin typeface="Calibri" panose="020F0502020204030204" pitchFamily="34" charset="0"/>
                <a:ea typeface="Times New Roman" panose="02020603050405020304" pitchFamily="18" charset="0"/>
              </a:rPr>
              <a:t> </a:t>
            </a:r>
            <a:r>
              <a:rPr lang="he-IL" b="1" u="sng" dirty="0">
                <a:solidFill>
                  <a:srgbClr val="000000"/>
                </a:solidFill>
                <a:latin typeface="Calibri" panose="020F0502020204030204" pitchFamily="34" charset="0"/>
                <a:ea typeface="Times New Roman" panose="02020603050405020304" pitchFamily="18" charset="0"/>
              </a:rPr>
              <a:t>בהייה</a:t>
            </a:r>
            <a:r>
              <a:rPr lang="he-IL" dirty="0">
                <a:solidFill>
                  <a:srgbClr val="000000"/>
                </a:solidFill>
                <a:latin typeface="Calibri" panose="020F0502020204030204" pitchFamily="34" charset="0"/>
                <a:ea typeface="Times New Roman" panose="02020603050405020304" pitchFamily="18" charset="0"/>
              </a:rPr>
              <a:t> לא ממוקדת או כלפי מקור אור/ </a:t>
            </a:r>
            <a:r>
              <a:rPr lang="he-IL" dirty="0" err="1">
                <a:solidFill>
                  <a:srgbClr val="000000"/>
                </a:solidFill>
                <a:latin typeface="Calibri" panose="020F0502020204030204" pitchFamily="34" charset="0"/>
                <a:ea typeface="Times New Roman" panose="02020603050405020304" pitchFamily="18" charset="0"/>
              </a:rPr>
              <a:t>פוטופוביה</a:t>
            </a:r>
            <a:r>
              <a:rPr lang="he-IL" dirty="0">
                <a:solidFill>
                  <a:srgbClr val="000000"/>
                </a:solidFill>
                <a:latin typeface="Calibri" panose="020F0502020204030204" pitchFamily="34" charset="0"/>
                <a:ea typeface="Times New Roman" panose="02020603050405020304" pitchFamily="18" charset="0"/>
              </a:rPr>
              <a:t> - רתיעה וחרדה מאור. לעתים ניתן, באופן פרדוקסלי, לראות את שני המאפיינים באותו ילד. הרתיעה מהאור חולפת בדרך כלל עם הגיל.</a:t>
            </a:r>
          </a:p>
          <a:p>
            <a:pPr marL="342900" indent="-342900" defTabSz="685800" fontAlgn="auto">
              <a:lnSpc>
                <a:spcPct val="150000"/>
              </a:lnSpc>
              <a:spcBef>
                <a:spcPts val="0"/>
              </a:spcBef>
              <a:spcAft>
                <a:spcPts val="750"/>
              </a:spcAft>
              <a:buFont typeface="+mj-lt"/>
              <a:buAutoNum type="arabicPeriod"/>
              <a:defRPr/>
            </a:pPr>
            <a:r>
              <a:rPr lang="he-IL" b="1" u="sng" dirty="0">
                <a:solidFill>
                  <a:srgbClr val="000000"/>
                </a:solidFill>
                <a:latin typeface="Calibri" panose="020F0502020204030204" pitchFamily="34" charset="0"/>
                <a:ea typeface="Times New Roman" panose="02020603050405020304" pitchFamily="18" charset="0"/>
              </a:rPr>
              <a:t>קושי או חסר של קשר עין-יד </a:t>
            </a:r>
            <a:r>
              <a:rPr lang="he-IL" b="1" dirty="0">
                <a:solidFill>
                  <a:srgbClr val="000000"/>
                </a:solidFill>
                <a:latin typeface="Calibri" panose="020F0502020204030204" pitchFamily="34" charset="0"/>
                <a:ea typeface="Times New Roman" panose="02020603050405020304" pitchFamily="18" charset="0"/>
              </a:rPr>
              <a:t>- </a:t>
            </a:r>
            <a:r>
              <a:rPr lang="he-IL" dirty="0">
                <a:solidFill>
                  <a:srgbClr val="000000"/>
                </a:solidFill>
                <a:latin typeface="Calibri" panose="020F0502020204030204" pitchFamily="34" charset="0"/>
                <a:ea typeface="Times New Roman" panose="02020603050405020304" pitchFamily="18" charset="0"/>
              </a:rPr>
              <a:t>הילדים מסובבים את ראשם לכיוון אחר כאשר הם מושיטים יד לחפץ.</a:t>
            </a:r>
            <a:endParaRPr lang="en-US"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91337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59632" y="1124744"/>
            <a:ext cx="7238999" cy="5983433"/>
          </a:xfrm>
          <a:prstGeom prst="rect">
            <a:avLst/>
          </a:prstGeom>
        </p:spPr>
        <p:txBody>
          <a:bodyPr wrap="square">
            <a:spAutoFit/>
          </a:bodyPr>
          <a:lstStyle/>
          <a:p>
            <a:pPr>
              <a:lnSpc>
                <a:spcPct val="200000"/>
              </a:lnSpc>
              <a:spcAft>
                <a:spcPts val="750"/>
              </a:spcAft>
              <a:defRPr/>
            </a:pPr>
            <a:r>
              <a:rPr lang="he-IL" u="sng" dirty="0" smtClean="0">
                <a:solidFill>
                  <a:srgbClr val="000000"/>
                </a:solidFill>
                <a:latin typeface="Calibri" panose="020F0502020204030204" pitchFamily="34" charset="0"/>
                <a:ea typeface="Times New Roman" panose="02020603050405020304" pitchFamily="18" charset="0"/>
              </a:rPr>
              <a:t>6. </a:t>
            </a:r>
            <a:r>
              <a:rPr lang="he-IL" b="1" u="sng" dirty="0" smtClean="0">
                <a:solidFill>
                  <a:srgbClr val="000000"/>
                </a:solidFill>
                <a:latin typeface="Calibri" panose="020F0502020204030204" pitchFamily="34" charset="0"/>
                <a:ea typeface="Times New Roman" panose="02020603050405020304" pitchFamily="18" charset="0"/>
              </a:rPr>
              <a:t>ראיה </a:t>
            </a:r>
            <a:r>
              <a:rPr lang="he-IL" b="1" u="sng" dirty="0">
                <a:solidFill>
                  <a:srgbClr val="000000"/>
                </a:solidFill>
                <a:latin typeface="Calibri" panose="020F0502020204030204" pitchFamily="34" charset="0"/>
                <a:ea typeface="Times New Roman" panose="02020603050405020304" pitchFamily="18" charset="0"/>
              </a:rPr>
              <a:t>מקרוב </a:t>
            </a:r>
            <a:r>
              <a:rPr lang="he-IL" dirty="0">
                <a:solidFill>
                  <a:srgbClr val="000000"/>
                </a:solidFill>
                <a:latin typeface="Calibri" panose="020F0502020204030204" pitchFamily="34" charset="0"/>
                <a:ea typeface="Times New Roman" panose="02020603050405020304" pitchFamily="18" charset="0"/>
              </a:rPr>
              <a:t>-קושי בראייה לרחוק והעדפת </a:t>
            </a:r>
            <a:r>
              <a:rPr lang="he-IL" u="sng" dirty="0">
                <a:solidFill>
                  <a:srgbClr val="000000"/>
                </a:solidFill>
                <a:latin typeface="Calibri" panose="020F0502020204030204" pitchFamily="34" charset="0"/>
                <a:ea typeface="Times New Roman" panose="02020603050405020304" pitchFamily="18" charset="0"/>
              </a:rPr>
              <a:t>קירוב</a:t>
            </a:r>
            <a:r>
              <a:rPr lang="he-IL" dirty="0">
                <a:solidFill>
                  <a:srgbClr val="000000"/>
                </a:solidFill>
                <a:latin typeface="Calibri" panose="020F0502020204030204" pitchFamily="34" charset="0"/>
                <a:ea typeface="Times New Roman" panose="02020603050405020304" pitchFamily="18" charset="0"/>
              </a:rPr>
              <a:t> חפצים </a:t>
            </a:r>
            <a:r>
              <a:rPr lang="he-IL" dirty="0" smtClean="0">
                <a:solidFill>
                  <a:srgbClr val="000000"/>
                </a:solidFill>
                <a:latin typeface="Calibri" panose="020F0502020204030204" pitchFamily="34" charset="0"/>
                <a:ea typeface="Times New Roman" panose="02020603050405020304" pitchFamily="18" charset="0"/>
              </a:rPr>
              <a:t>לפנים.</a:t>
            </a:r>
            <a:endParaRPr lang="he-IL" dirty="0">
              <a:solidFill>
                <a:srgbClr val="000000"/>
              </a:solidFill>
              <a:latin typeface="Calibri" panose="020F0502020204030204" pitchFamily="34" charset="0"/>
              <a:ea typeface="Times New Roman" panose="02020603050405020304" pitchFamily="18" charset="0"/>
            </a:endParaRPr>
          </a:p>
          <a:p>
            <a:pPr>
              <a:lnSpc>
                <a:spcPct val="200000"/>
              </a:lnSpc>
              <a:spcAft>
                <a:spcPts val="750"/>
              </a:spcAft>
              <a:defRPr/>
            </a:pPr>
            <a:r>
              <a:rPr lang="he-IL" u="sng" dirty="0" smtClean="0">
                <a:solidFill>
                  <a:srgbClr val="000000"/>
                </a:solidFill>
                <a:latin typeface="Calibri" panose="020F0502020204030204" pitchFamily="34" charset="0"/>
                <a:ea typeface="Times New Roman" panose="02020603050405020304" pitchFamily="18" charset="0"/>
              </a:rPr>
              <a:t>7. </a:t>
            </a:r>
            <a:r>
              <a:rPr lang="he-IL" b="1" u="sng" dirty="0" smtClean="0">
                <a:solidFill>
                  <a:srgbClr val="000000"/>
                </a:solidFill>
                <a:latin typeface="Calibri" panose="020F0502020204030204" pitchFamily="34" charset="0"/>
                <a:ea typeface="Times New Roman" panose="02020603050405020304" pitchFamily="18" charset="0"/>
              </a:rPr>
              <a:t>גרייה </a:t>
            </a:r>
            <a:r>
              <a:rPr lang="he-IL" b="1" u="sng" dirty="0">
                <a:solidFill>
                  <a:srgbClr val="000000"/>
                </a:solidFill>
                <a:latin typeface="Calibri" panose="020F0502020204030204" pitchFamily="34" charset="0"/>
                <a:ea typeface="Times New Roman" panose="02020603050405020304" pitchFamily="18" charset="0"/>
              </a:rPr>
              <a:t>עצמית ויזואלית </a:t>
            </a:r>
            <a:r>
              <a:rPr lang="he-IL" dirty="0">
                <a:solidFill>
                  <a:srgbClr val="000000"/>
                </a:solidFill>
                <a:latin typeface="Calibri" panose="020F0502020204030204" pitchFamily="34" charset="0"/>
                <a:ea typeface="Times New Roman" panose="02020603050405020304" pitchFamily="18" charset="0"/>
              </a:rPr>
              <a:t>- נפנוף אצבעות מול העיניים או תנועות ראש מהירות </a:t>
            </a:r>
            <a:r>
              <a:rPr lang="he-IL" dirty="0" err="1" smtClean="0">
                <a:solidFill>
                  <a:srgbClr val="000000"/>
                </a:solidFill>
                <a:latin typeface="Calibri" panose="020F0502020204030204" pitchFamily="34" charset="0"/>
                <a:ea typeface="Times New Roman" panose="02020603050405020304" pitchFamily="18" charset="0"/>
              </a:rPr>
              <a:t>וחזרתיות</a:t>
            </a:r>
            <a:endParaRPr lang="he-IL" dirty="0" smtClean="0">
              <a:solidFill>
                <a:srgbClr val="000000"/>
              </a:solidFill>
              <a:latin typeface="Calibri" panose="020F0502020204030204" pitchFamily="34" charset="0"/>
              <a:ea typeface="Times New Roman" panose="02020603050405020304" pitchFamily="18" charset="0"/>
            </a:endParaRPr>
          </a:p>
          <a:p>
            <a:pPr>
              <a:lnSpc>
                <a:spcPct val="200000"/>
              </a:lnSpc>
              <a:spcAft>
                <a:spcPts val="750"/>
              </a:spcAft>
              <a:defRPr/>
            </a:pPr>
            <a:r>
              <a:rPr lang="he-IL" u="sng" dirty="0" smtClean="0">
                <a:solidFill>
                  <a:srgbClr val="000000"/>
                </a:solidFill>
                <a:latin typeface="Calibri" panose="020F0502020204030204" pitchFamily="34" charset="0"/>
                <a:ea typeface="Times New Roman" panose="02020603050405020304" pitchFamily="18" charset="0"/>
              </a:rPr>
              <a:t>8. </a:t>
            </a:r>
            <a:r>
              <a:rPr lang="he-IL" b="1" u="sng" dirty="0" smtClean="0">
                <a:solidFill>
                  <a:srgbClr val="000000"/>
                </a:solidFill>
                <a:latin typeface="Calibri" panose="020F0502020204030204" pitchFamily="34" charset="0"/>
                <a:ea typeface="Times New Roman" panose="02020603050405020304" pitchFamily="18" charset="0"/>
              </a:rPr>
              <a:t>העדפת </a:t>
            </a:r>
            <a:r>
              <a:rPr lang="he-IL" b="1" u="sng" dirty="0">
                <a:solidFill>
                  <a:srgbClr val="000000"/>
                </a:solidFill>
                <a:latin typeface="Calibri" panose="020F0502020204030204" pitchFamily="34" charset="0"/>
                <a:ea typeface="Times New Roman" panose="02020603050405020304" pitchFamily="18" charset="0"/>
              </a:rPr>
              <a:t>שדה ראייה מסוים </a:t>
            </a:r>
            <a:r>
              <a:rPr lang="he-IL" dirty="0">
                <a:solidFill>
                  <a:srgbClr val="000000"/>
                </a:solidFill>
                <a:latin typeface="Calibri" panose="020F0502020204030204" pitchFamily="34" charset="0"/>
                <a:ea typeface="Times New Roman" panose="02020603050405020304" pitchFamily="18" charset="0"/>
              </a:rPr>
              <a:t>- לרוב נצפית העדפה פריפרית.</a:t>
            </a:r>
            <a:endParaRPr lang="en-US" dirty="0">
              <a:solidFill>
                <a:srgbClr val="000000"/>
              </a:solidFill>
              <a:latin typeface="Calibri" panose="020F0502020204030204" pitchFamily="34" charset="0"/>
              <a:ea typeface="Calibri" panose="020F0502020204030204" pitchFamily="34" charset="0"/>
            </a:endParaRPr>
          </a:p>
          <a:p>
            <a:pPr>
              <a:lnSpc>
                <a:spcPct val="200000"/>
              </a:lnSpc>
              <a:spcAft>
                <a:spcPts val="750"/>
              </a:spcAft>
              <a:defRPr/>
            </a:pPr>
            <a:r>
              <a:rPr lang="he-IL" dirty="0" smtClean="0">
                <a:solidFill>
                  <a:srgbClr val="000000"/>
                </a:solidFill>
                <a:latin typeface="Calibri" panose="020F0502020204030204" pitchFamily="34" charset="0"/>
                <a:ea typeface="Times New Roman" panose="02020603050405020304" pitchFamily="18" charset="0"/>
              </a:rPr>
              <a:t>9. </a:t>
            </a:r>
            <a:r>
              <a:rPr lang="he-IL" b="1" u="sng" dirty="0" smtClean="0">
                <a:solidFill>
                  <a:srgbClr val="000000"/>
                </a:solidFill>
                <a:latin typeface="Calibri" panose="020F0502020204030204" pitchFamily="34" charset="0"/>
                <a:ea typeface="Times New Roman" panose="02020603050405020304" pitchFamily="18" charset="0"/>
              </a:rPr>
              <a:t>עיכוב </a:t>
            </a:r>
            <a:r>
              <a:rPr lang="he-IL" b="1" u="sng" dirty="0">
                <a:solidFill>
                  <a:srgbClr val="000000"/>
                </a:solidFill>
                <a:latin typeface="Calibri" panose="020F0502020204030204" pitchFamily="34" charset="0"/>
                <a:ea typeface="Times New Roman" panose="02020603050405020304" pitchFamily="18" charset="0"/>
              </a:rPr>
              <a:t>בתגובה-</a:t>
            </a:r>
            <a:r>
              <a:rPr lang="he-IL" b="1" dirty="0">
                <a:solidFill>
                  <a:srgbClr val="000000"/>
                </a:solidFill>
                <a:latin typeface="Calibri" panose="020F0502020204030204" pitchFamily="34" charset="0"/>
                <a:ea typeface="Times New Roman" panose="02020603050405020304" pitchFamily="18" charset="0"/>
              </a:rPr>
              <a:t> </a:t>
            </a:r>
            <a:r>
              <a:rPr lang="he-IL" dirty="0">
                <a:solidFill>
                  <a:srgbClr val="000000"/>
                </a:solidFill>
                <a:latin typeface="Calibri" panose="020F0502020204030204" pitchFamily="34" charset="0"/>
                <a:ea typeface="Times New Roman" panose="02020603050405020304" pitchFamily="18" charset="0"/>
              </a:rPr>
              <a:t>זמן תגובה ארוך לגירוי - לעתים לא נצפית תגובה </a:t>
            </a:r>
            <a:r>
              <a:rPr lang="he-IL" dirty="0" err="1">
                <a:solidFill>
                  <a:srgbClr val="000000"/>
                </a:solidFill>
                <a:latin typeface="Calibri" panose="020F0502020204030204" pitchFamily="34" charset="0"/>
                <a:ea typeface="Times New Roman" panose="02020603050405020304" pitchFamily="18" charset="0"/>
              </a:rPr>
              <a:t>מיידית</a:t>
            </a:r>
            <a:r>
              <a:rPr lang="he-IL" dirty="0">
                <a:solidFill>
                  <a:srgbClr val="000000"/>
                </a:solidFill>
                <a:latin typeface="Calibri" panose="020F0502020204030204" pitchFamily="34" charset="0"/>
                <a:ea typeface="Times New Roman" panose="02020603050405020304" pitchFamily="18" charset="0"/>
              </a:rPr>
              <a:t> לגירוי עקב צורך בזמן רב יותר לקליטה ועיבוד של הגירוי</a:t>
            </a:r>
            <a:r>
              <a:rPr lang="he-IL" dirty="0" smtClean="0">
                <a:solidFill>
                  <a:srgbClr val="000000"/>
                </a:solidFill>
                <a:latin typeface="Calibri" panose="020F0502020204030204" pitchFamily="34" charset="0"/>
                <a:ea typeface="Times New Roman" panose="02020603050405020304" pitchFamily="18" charset="0"/>
              </a:rPr>
              <a:t>.</a:t>
            </a:r>
          </a:p>
          <a:p>
            <a:pPr>
              <a:lnSpc>
                <a:spcPct val="200000"/>
              </a:lnSpc>
              <a:spcAft>
                <a:spcPts val="750"/>
              </a:spcAft>
              <a:defRPr/>
            </a:pPr>
            <a:r>
              <a:rPr lang="he-IL" dirty="0" smtClean="0">
                <a:solidFill>
                  <a:srgbClr val="000000"/>
                </a:solidFill>
                <a:latin typeface="Calibri" panose="020F0502020204030204" pitchFamily="34" charset="0"/>
                <a:ea typeface="Times New Roman" panose="02020603050405020304" pitchFamily="18" charset="0"/>
              </a:rPr>
              <a:t>10. </a:t>
            </a:r>
            <a:r>
              <a:rPr lang="he-IL" dirty="0" smtClean="0">
                <a:solidFill>
                  <a:srgbClr val="000000"/>
                </a:solidFill>
                <a:ea typeface="Times New Roman" panose="02020603050405020304" pitchFamily="18" charset="0"/>
              </a:rPr>
              <a:t> </a:t>
            </a:r>
            <a:r>
              <a:rPr lang="en-US" b="1" u="sng" dirty="0">
                <a:solidFill>
                  <a:srgbClr val="000000"/>
                </a:solidFill>
                <a:ea typeface="Times New Roman" panose="02020603050405020304" pitchFamily="18" charset="0"/>
              </a:rPr>
              <a:t>crowding effect</a:t>
            </a:r>
            <a:r>
              <a:rPr lang="he-IL" b="1" u="sng" dirty="0">
                <a:solidFill>
                  <a:srgbClr val="000000"/>
                </a:solidFill>
                <a:ea typeface="Times New Roman" panose="02020603050405020304" pitchFamily="18" charset="0"/>
              </a:rPr>
              <a:t> </a:t>
            </a:r>
            <a:r>
              <a:rPr lang="he-IL" dirty="0">
                <a:solidFill>
                  <a:srgbClr val="000000"/>
                </a:solidFill>
                <a:ea typeface="Times New Roman" panose="02020603050405020304" pitchFamily="18" charset="0"/>
              </a:rPr>
              <a:t>- העדפה להביט על גירויים פשוטים, בעלי צבע אחד או </a:t>
            </a:r>
            <a:br>
              <a:rPr lang="he-IL" dirty="0">
                <a:solidFill>
                  <a:srgbClr val="000000"/>
                </a:solidFill>
                <a:ea typeface="Times New Roman" panose="02020603050405020304" pitchFamily="18" charset="0"/>
              </a:rPr>
            </a:br>
            <a:r>
              <a:rPr lang="he-IL" dirty="0">
                <a:solidFill>
                  <a:srgbClr val="000000"/>
                </a:solidFill>
                <a:ea typeface="Times New Roman" panose="02020603050405020304" pitchFamily="18" charset="0"/>
              </a:rPr>
              <a:t>שניים על רקע חלק (לרוב שחור).</a:t>
            </a:r>
            <a:r>
              <a:rPr lang="he-IL" sz="1050" dirty="0">
                <a:solidFill>
                  <a:srgbClr val="000000"/>
                </a:solidFill>
                <a:ea typeface="Times New Roman" panose="02020603050405020304" pitchFamily="18" charset="0"/>
              </a:rPr>
              <a:t/>
            </a:r>
            <a:br>
              <a:rPr lang="he-IL" sz="1050" dirty="0">
                <a:solidFill>
                  <a:srgbClr val="000000"/>
                </a:solidFill>
                <a:ea typeface="Times New Roman" panose="02020603050405020304" pitchFamily="18" charset="0"/>
              </a:rPr>
            </a:br>
            <a:r>
              <a:rPr lang="he-IL" sz="1050" dirty="0">
                <a:solidFill>
                  <a:srgbClr val="000000"/>
                </a:solidFill>
                <a:ea typeface="Times New Roman" panose="02020603050405020304" pitchFamily="18" charset="0"/>
              </a:rPr>
              <a:t/>
            </a:r>
            <a:br>
              <a:rPr lang="he-IL" sz="1050" dirty="0">
                <a:solidFill>
                  <a:srgbClr val="000000"/>
                </a:solidFill>
                <a:ea typeface="Times New Roman" panose="02020603050405020304" pitchFamily="18" charset="0"/>
              </a:rPr>
            </a:br>
            <a:endParaRPr lang="he-IL" sz="1050" dirty="0">
              <a:solidFill>
                <a:srgbClr val="000000"/>
              </a:solidFill>
            </a:endParaRPr>
          </a:p>
          <a:p>
            <a:pPr>
              <a:lnSpc>
                <a:spcPct val="115000"/>
              </a:lnSpc>
              <a:spcAft>
                <a:spcPts val="750"/>
              </a:spcAft>
              <a:defRPr/>
            </a:pPr>
            <a:endParaRPr lang="en-US"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01521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כותרת 1"/>
          <p:cNvSpPr txBox="1">
            <a:spLocks/>
          </p:cNvSpPr>
          <p:nvPr/>
        </p:nvSpPr>
        <p:spPr bwMode="auto">
          <a:xfrm>
            <a:off x="1691680" y="692696"/>
            <a:ext cx="590465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he-IL"/>
            </a:defPPr>
            <a:lvl1pPr algn="ctr" eaLnBrk="0" hangingPunct="0">
              <a:defRPr sz="3200">
                <a:solidFill>
                  <a:srgbClr val="25793D"/>
                </a:solidFill>
                <a:latin typeface="Guttman Haim" panose="02010401010101010101" pitchFamily="2" charset="-79"/>
                <a:cs typeface="Guttman Haim" panose="02010401010101010101" pitchFamily="2" charset="-79"/>
              </a:defRPr>
            </a:lvl1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3200" b="1" i="0" u="none" strike="noStrike" kern="1200" cap="none" spc="0" normalizeH="0" baseline="0" noProof="0" dirty="0">
                <a:ln>
                  <a:noFill/>
                </a:ln>
                <a:solidFill>
                  <a:srgbClr val="25793D"/>
                </a:solidFill>
                <a:effectLst/>
                <a:uLnTx/>
                <a:uFillTx/>
                <a:latin typeface="Guttman Haim" panose="02010401010101010101" pitchFamily="2" charset="-79"/>
                <a:ea typeface="+mn-ea"/>
                <a:cs typeface="Arial" panose="020B0604020202020204" pitchFamily="34" charset="0"/>
              </a:rPr>
              <a:t>עקרונות להנגשת השירות והמרחב</a:t>
            </a:r>
          </a:p>
        </p:txBody>
      </p:sp>
      <p:sp>
        <p:nvSpPr>
          <p:cNvPr id="3" name="מציין מיקום תוכן 2"/>
          <p:cNvSpPr txBox="1">
            <a:spLocks/>
          </p:cNvSpPr>
          <p:nvPr/>
        </p:nvSpPr>
        <p:spPr bwMode="auto">
          <a:xfrm>
            <a:off x="1043608" y="1802251"/>
            <a:ext cx="7272808" cy="4536504"/>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1">
            <a:normAutofit/>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r" defTabSz="914400" rtl="1" eaLnBrk="1" fontAlgn="auto" latinLnBrk="0" hangingPunct="1">
              <a:lnSpc>
                <a:spcPct val="100000"/>
              </a:lnSpc>
              <a:spcBef>
                <a:spcPct val="20000"/>
              </a:spcBef>
              <a:spcAft>
                <a:spcPts val="0"/>
              </a:spcAft>
              <a:buClrTx/>
              <a:buSzTx/>
              <a:buFont typeface="+mj-lt"/>
              <a:buAutoNum type="arabicPeriod"/>
              <a:tabLst/>
              <a:defRPr/>
            </a:pPr>
            <a:r>
              <a:rPr kumimoji="0" lang="he-IL" sz="3200" b="1" i="0" u="none" strike="noStrike" kern="1200" cap="none" spc="0" normalizeH="0" baseline="0" noProof="0" dirty="0" smtClean="0">
                <a:ln>
                  <a:noFill/>
                </a:ln>
                <a:solidFill>
                  <a:srgbClr val="4F81BD">
                    <a:lumMod val="75000"/>
                  </a:srgbClr>
                </a:solidFill>
                <a:effectLst/>
                <a:uLnTx/>
                <a:uFillTx/>
                <a:latin typeface="Calibri"/>
                <a:ea typeface="+mn-ea"/>
                <a:cs typeface="Arial" panose="020B0604020202020204" pitchFamily="34" charset="0"/>
              </a:rPr>
              <a:t>קביעות</a:t>
            </a:r>
            <a:r>
              <a:rPr kumimoji="0" lang="he-IL" sz="3200" b="0" i="0" u="none" strike="noStrike" kern="1200" cap="none" spc="0" normalizeH="0" baseline="0" noProof="0" dirty="0" smtClean="0">
                <a:ln>
                  <a:noFill/>
                </a:ln>
                <a:solidFill>
                  <a:srgbClr val="FFFF00"/>
                </a:solidFill>
                <a:effectLst/>
                <a:uLnTx/>
                <a:uFillTx/>
                <a:latin typeface="Calibri"/>
                <a:ea typeface="+mn-ea"/>
                <a:cs typeface="Arial" panose="020B0604020202020204" pitchFamily="34" charset="0"/>
              </a:rPr>
              <a:t>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srgbClr val="1F497D">
                    <a:lumMod val="60000"/>
                    <a:lumOff val="40000"/>
                  </a:srgbClr>
                </a:solidFill>
                <a:effectLst/>
                <a:uLnTx/>
                <a:uFillTx/>
                <a:latin typeface="Calibri"/>
                <a:ea typeface="+mn-ea"/>
                <a:cs typeface="Arial" panose="020B0604020202020204" pitchFamily="34" charset="0"/>
              </a:rPr>
              <a:t>מקום</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srgbClr val="1F497D">
                    <a:lumMod val="60000"/>
                    <a:lumOff val="40000"/>
                  </a:srgbClr>
                </a:solidFill>
                <a:effectLst/>
                <a:uLnTx/>
                <a:uFillTx/>
                <a:latin typeface="Calibri"/>
                <a:ea typeface="+mn-ea"/>
                <a:cs typeface="Arial" panose="020B0604020202020204" pitchFamily="34" charset="0"/>
              </a:rPr>
              <a:t>שיטה</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srgbClr val="1F497D">
                    <a:lumMod val="60000"/>
                    <a:lumOff val="40000"/>
                  </a:srgbClr>
                </a:solidFill>
                <a:effectLst/>
                <a:uLnTx/>
                <a:uFillTx/>
                <a:latin typeface="Calibri"/>
                <a:ea typeface="+mn-ea"/>
                <a:cs typeface="Arial" panose="020B0604020202020204" pitchFamily="34" charset="0"/>
              </a:rPr>
              <a:t>צורה</a:t>
            </a:r>
          </a:p>
          <a:p>
            <a:pPr marL="457200" marR="0" lvl="1"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1" i="0" u="none" strike="noStrike" kern="1200" cap="none" spc="0" normalizeH="0" baseline="0" noProof="0" dirty="0">
              <a:ln>
                <a:noFill/>
              </a:ln>
              <a:solidFill>
                <a:srgbClr val="1F497D">
                  <a:lumMod val="60000"/>
                  <a:lumOff val="40000"/>
                </a:srgbClr>
              </a:solidFill>
              <a:effectLst/>
              <a:uLnTx/>
              <a:uFillTx/>
              <a:latin typeface="Calibri"/>
              <a:ea typeface="+mn-ea"/>
              <a:cs typeface="Arial" panose="020B0604020202020204" pitchFamily="34" charset="0"/>
            </a:endParaRPr>
          </a:p>
          <a:p>
            <a:pPr marL="514350" marR="0" lvl="0" indent="-514350" algn="r" defTabSz="914400" rtl="1" eaLnBrk="1" fontAlgn="auto" latinLnBrk="0" hangingPunct="1">
              <a:lnSpc>
                <a:spcPct val="100000"/>
              </a:lnSpc>
              <a:spcBef>
                <a:spcPct val="20000"/>
              </a:spcBef>
              <a:spcAft>
                <a:spcPts val="0"/>
              </a:spcAft>
              <a:buClrTx/>
              <a:buSzTx/>
              <a:buFont typeface="+mj-lt"/>
              <a:buAutoNum type="arabicPeriod"/>
              <a:tabLst/>
              <a:defRPr/>
            </a:pPr>
            <a:r>
              <a:rPr kumimoji="0" lang="he-IL" sz="3200" b="1" i="0" u="none" strike="noStrike" kern="1200" cap="none" spc="0" normalizeH="0" baseline="0" noProof="0" dirty="0" smtClean="0">
                <a:ln>
                  <a:noFill/>
                </a:ln>
                <a:solidFill>
                  <a:srgbClr val="FFFF00"/>
                </a:solidFill>
                <a:effectLst/>
                <a:uLnTx/>
                <a:uFillTx/>
                <a:latin typeface="Calibri"/>
                <a:ea typeface="+mn-ea"/>
                <a:cs typeface="Arial" panose="020B0604020202020204" pitchFamily="34" charset="0"/>
              </a:rPr>
              <a:t>ניגודיות</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צבעים</a:t>
            </a:r>
            <a:endParaRPr kumimoji="0" lang="en-US" sz="2800" b="1" i="0" u="none" strike="noStrike" kern="1200" cap="none" spc="0" normalizeH="0" baseline="0" noProof="0" dirty="0">
              <a:ln>
                <a:noFill/>
              </a:ln>
              <a:solidFill>
                <a:srgbClr val="FFFF00"/>
              </a:solidFill>
              <a:effectLst/>
              <a:uLnTx/>
              <a:uFillTx/>
              <a:latin typeface="Calibri"/>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srgbClr val="FFFF00"/>
                </a:solidFill>
                <a:effectLst/>
                <a:uLnTx/>
                <a:uFillTx/>
                <a:latin typeface="Calibri"/>
                <a:ea typeface="+mn-ea"/>
                <a:cs typeface="Arial" panose="020B0604020202020204" pitchFamily="34" charset="0"/>
              </a:rPr>
              <a:t>תכונות</a:t>
            </a:r>
            <a:endParaRPr kumimoji="0" lang="he-IL" sz="2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3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4" name="מציין מיקום תוכן 2"/>
          <p:cNvSpPr txBox="1">
            <a:spLocks/>
          </p:cNvSpPr>
          <p:nvPr/>
        </p:nvSpPr>
        <p:spPr bwMode="auto">
          <a:xfrm>
            <a:off x="1043608" y="1808819"/>
            <a:ext cx="4819875" cy="4529935"/>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1">
            <a:normAutofit/>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r" defTabSz="914400" rtl="1" eaLnBrk="1" fontAlgn="auto" latinLnBrk="0" hangingPunct="1">
              <a:lnSpc>
                <a:spcPct val="100000"/>
              </a:lnSpc>
              <a:spcBef>
                <a:spcPct val="20000"/>
              </a:spcBef>
              <a:spcAft>
                <a:spcPts val="0"/>
              </a:spcAft>
              <a:buClrTx/>
              <a:buSzTx/>
              <a:buFont typeface="+mj-lt"/>
              <a:buAutoNum type="arabicPeriod" startAt="3"/>
              <a:tabLst/>
              <a:defRPr/>
            </a:pPr>
            <a:r>
              <a:rPr kumimoji="0" lang="he-IL" sz="3200" b="1" i="0" u="none" strike="noStrike" kern="1200" cap="none" spc="0" normalizeH="0" baseline="0" noProof="0" dirty="0" smtClean="0">
                <a:ln>
                  <a:noFill/>
                </a:ln>
                <a:solidFill>
                  <a:srgbClr val="66FFFF"/>
                </a:solidFill>
                <a:effectLst/>
                <a:uLnTx/>
                <a:uFillTx/>
                <a:latin typeface="Calibri"/>
                <a:ea typeface="+mn-ea"/>
                <a:cs typeface="Arial" panose="020B0604020202020204" pitchFamily="34" charset="0"/>
              </a:rPr>
              <a:t>שימוש בחושים מפצים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srgbClr val="66FFFF"/>
                </a:solidFill>
                <a:effectLst/>
                <a:uLnTx/>
                <a:uFillTx/>
                <a:latin typeface="Calibri"/>
                <a:ea typeface="+mn-ea"/>
                <a:cs typeface="Arial" panose="020B0604020202020204" pitchFamily="34" charset="0"/>
              </a:rPr>
              <a:t>שמיעה</a:t>
            </a:r>
            <a:endParaRPr kumimoji="0" lang="he-IL" sz="2800" b="0" i="0" u="none" strike="noStrike" kern="1200" cap="none" spc="0" normalizeH="0" baseline="0" noProof="0" dirty="0" smtClean="0">
              <a:ln>
                <a:noFill/>
              </a:ln>
              <a:solidFill>
                <a:srgbClr val="66FFFF"/>
              </a:solidFill>
              <a:effectLst/>
              <a:uLnTx/>
              <a:uFillTx/>
              <a:latin typeface="Calibri"/>
              <a:ea typeface="+mn-ea"/>
              <a:cs typeface="Arial" panose="020B0604020202020204" pitchFamily="34" charset="0"/>
            </a:endParaRP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srgbClr val="66FFFF"/>
                </a:solidFill>
                <a:effectLst/>
                <a:uLnTx/>
                <a:uFillTx/>
                <a:latin typeface="Calibri"/>
                <a:ea typeface="+mn-ea"/>
                <a:cs typeface="Arial" panose="020B0604020202020204" pitchFamily="34" charset="0"/>
              </a:rPr>
              <a:t>מישוש</a:t>
            </a:r>
          </a:p>
          <a:p>
            <a:pPr marL="457200" marR="0" lvl="1"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endParaRPr>
          </a:p>
          <a:p>
            <a:pPr marL="514350" marR="0" lvl="0" indent="-514350" algn="r" defTabSz="914400" rtl="1" eaLnBrk="1" fontAlgn="auto" latinLnBrk="0" hangingPunct="1">
              <a:lnSpc>
                <a:spcPct val="100000"/>
              </a:lnSpc>
              <a:spcBef>
                <a:spcPct val="20000"/>
              </a:spcBef>
              <a:spcAft>
                <a:spcPts val="0"/>
              </a:spcAft>
              <a:buClrTx/>
              <a:buSzTx/>
              <a:buFont typeface="+mj-lt"/>
              <a:buAutoNum type="arabicPeriod" startAt="4"/>
              <a:tabLst/>
              <a:defRPr/>
            </a:pPr>
            <a:r>
              <a:rPr kumimoji="0" lang="he-IL" sz="32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שימוש בטכנולוגיה מסייעת</a:t>
            </a:r>
            <a:endParaRPr kumimoji="0" lang="en-US" sz="3200" b="1" i="0" u="none" strike="noStrike" kern="1200" cap="none" spc="0" normalizeH="0" baseline="0" noProof="0" dirty="0" smtClean="0">
              <a:ln>
                <a:noFill/>
              </a:ln>
              <a:solidFill>
                <a:prstClr val="white"/>
              </a:solidFill>
              <a:effectLst/>
              <a:uLnTx/>
              <a:uFillTx/>
              <a:latin typeface="Calibri"/>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עזרים אופטיים</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he-IL" sz="28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עזרים לא-אופטיים</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3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222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כותרת 1"/>
          <p:cNvSpPr txBox="1">
            <a:spLocks/>
          </p:cNvSpPr>
          <p:nvPr/>
        </p:nvSpPr>
        <p:spPr bwMode="auto">
          <a:xfrm>
            <a:off x="1058926" y="500100"/>
            <a:ext cx="6624736" cy="766936"/>
          </a:xfrm>
          <a:prstGeom prst="rect">
            <a:avLst/>
          </a:prstGeom>
          <a:noFill/>
          <a:ln>
            <a:noFill/>
          </a:ln>
          <a:extLst/>
        </p:spPr>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2800" b="1" i="0" u="none" strike="noStrike" kern="1200" cap="none" spc="0" normalizeH="0" baseline="0" noProof="0" dirty="0" smtClean="0">
                <a:ln>
                  <a:noFill/>
                </a:ln>
                <a:solidFill>
                  <a:srgbClr val="15753E"/>
                </a:solidFill>
                <a:effectLst/>
                <a:uLnTx/>
                <a:uFillTx/>
                <a:latin typeface="Calibri" pitchFamily="34" charset="0"/>
                <a:ea typeface="+mn-ea"/>
                <a:cs typeface="Arial" pitchFamily="34" charset="0"/>
              </a:rPr>
              <a:t>טכנולוגיה מסייעת לאנשים </a:t>
            </a:r>
            <a:r>
              <a:rPr kumimoji="0" lang="he-IL" altLang="he-IL" sz="2800" b="1" i="0" u="none" strike="noStrike" kern="1200" cap="none" spc="0" normalizeH="0" baseline="0" noProof="0" dirty="0">
                <a:ln>
                  <a:noFill/>
                </a:ln>
                <a:solidFill>
                  <a:srgbClr val="15753E"/>
                </a:solidFill>
                <a:effectLst/>
                <a:uLnTx/>
                <a:uFillTx/>
                <a:latin typeface="Calibri" pitchFamily="34" charset="0"/>
                <a:ea typeface="+mn-ea"/>
                <a:cs typeface="Arial" pitchFamily="34" charset="0"/>
              </a:rPr>
              <a:t>עם </a:t>
            </a:r>
            <a:r>
              <a:rPr kumimoji="0" lang="he-IL" altLang="he-IL" sz="2800" b="1" i="0" u="none" strike="noStrike" kern="1200" cap="none" spc="0" normalizeH="0" baseline="0" noProof="0" dirty="0" smtClean="0">
                <a:ln>
                  <a:noFill/>
                </a:ln>
                <a:solidFill>
                  <a:srgbClr val="15753E"/>
                </a:solidFill>
                <a:effectLst/>
                <a:uLnTx/>
                <a:uFillTx/>
                <a:latin typeface="Calibri" pitchFamily="34" charset="0"/>
                <a:ea typeface="+mn-ea"/>
                <a:cs typeface="Arial" pitchFamily="34" charset="0"/>
              </a:rPr>
              <a:t>לקות בראייה</a:t>
            </a:r>
            <a:endParaRPr kumimoji="0" lang="he-IL" altLang="he-IL" sz="2800" b="1" i="0" u="none" strike="noStrike" kern="1200" cap="none" spc="0" normalizeH="0" baseline="0" noProof="0" dirty="0">
              <a:ln>
                <a:noFill/>
              </a:ln>
              <a:solidFill>
                <a:srgbClr val="15753E"/>
              </a:solidFill>
              <a:effectLst/>
              <a:uLnTx/>
              <a:uFillTx/>
              <a:latin typeface="Calibri" pitchFamily="34" charset="0"/>
              <a:ea typeface="+mn-ea"/>
              <a:cs typeface="Arial" pitchFamily="34" charset="0"/>
            </a:endParaRPr>
          </a:p>
        </p:txBody>
      </p:sp>
      <p:sp>
        <p:nvSpPr>
          <p:cNvPr id="15" name="הסבר חץ למטה 14"/>
          <p:cNvSpPr/>
          <p:nvPr/>
        </p:nvSpPr>
        <p:spPr>
          <a:xfrm>
            <a:off x="5232119" y="3071466"/>
            <a:ext cx="1935063" cy="1512168"/>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1800" b="1" i="0" u="none" strike="noStrike" kern="1200" cap="none" spc="0" normalizeH="0" baseline="0" noProof="0" dirty="0" smtClean="0">
                <a:ln>
                  <a:noFill/>
                </a:ln>
                <a:solidFill>
                  <a:srgbClr val="FFFF00"/>
                </a:solidFill>
                <a:effectLst/>
                <a:uLnTx/>
                <a:uFillTx/>
                <a:latin typeface="Calibri"/>
                <a:ea typeface="+mn-ea"/>
                <a:cs typeface="Arial" panose="020B0604020202020204" pitchFamily="34" charset="0"/>
              </a:rPr>
              <a:t>עזרים לכתיבה וקריאה</a:t>
            </a:r>
            <a:endParaRPr kumimoji="0" lang="he-IL" sz="1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endParaRPr>
          </a:p>
        </p:txBody>
      </p:sp>
      <p:sp>
        <p:nvSpPr>
          <p:cNvPr id="19" name="מלבן 18"/>
          <p:cNvSpPr/>
          <p:nvPr/>
        </p:nvSpPr>
        <p:spPr>
          <a:xfrm>
            <a:off x="1434284" y="4763576"/>
            <a:ext cx="5874021" cy="844463"/>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2000" b="1"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טכנולוגיית </a:t>
            </a:r>
            <a:r>
              <a:rPr kumimoji="0" lang="en-US" altLang="he-IL" sz="20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HIGH</a:t>
            </a:r>
            <a:r>
              <a:rPr kumimoji="0" lang="he-IL" altLang="he-IL" sz="2000" b="1"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 </a:t>
            </a:r>
            <a:r>
              <a:rPr kumimoji="0" lang="en-US" altLang="he-IL" sz="2000" b="1"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 </a:t>
            </a:r>
            <a:r>
              <a:rPr kumimoji="0" lang="he-IL" altLang="he-IL" sz="2000" b="1"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וטכנולוגיית </a:t>
            </a:r>
            <a:r>
              <a:rPr kumimoji="0" lang="en-US" altLang="he-IL" sz="2000" b="1"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LOW</a:t>
            </a:r>
            <a:endParaRPr kumimoji="0" lang="he-IL" altLang="he-IL" sz="20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p:txBody>
      </p:sp>
      <p:sp>
        <p:nvSpPr>
          <p:cNvPr id="8" name="מלבן 7"/>
          <p:cNvSpPr/>
          <p:nvPr/>
        </p:nvSpPr>
        <p:spPr>
          <a:xfrm>
            <a:off x="1623662" y="1535694"/>
            <a:ext cx="6039240" cy="986408"/>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20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עזרים אופטיים ועזרים לא אופטיים</a:t>
            </a:r>
            <a:endParaRPr kumimoji="0" lang="he-IL"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חץ למטה 9"/>
          <p:cNvSpPr/>
          <p:nvPr/>
        </p:nvSpPr>
        <p:spPr>
          <a:xfrm>
            <a:off x="5769327" y="2522102"/>
            <a:ext cx="860648" cy="525760"/>
          </a:xfrm>
          <a:prstGeom prst="downArrow">
            <a:avLst>
              <a:gd name="adj1" fmla="val 50000"/>
              <a:gd name="adj2" fmla="val 47901"/>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0" name="חץ למטה 19"/>
          <p:cNvSpPr/>
          <p:nvPr/>
        </p:nvSpPr>
        <p:spPr>
          <a:xfrm>
            <a:off x="2481000" y="2534375"/>
            <a:ext cx="792088" cy="525760"/>
          </a:xfrm>
          <a:prstGeom prst="downArrow">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1" name="הסבר חץ למטה 20"/>
          <p:cNvSpPr/>
          <p:nvPr/>
        </p:nvSpPr>
        <p:spPr>
          <a:xfrm>
            <a:off x="1832929" y="3071466"/>
            <a:ext cx="2088230" cy="1512168"/>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1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עזרים לתפקוד </a:t>
            </a:r>
            <a:r>
              <a:rPr kumimoji="0" lang="he-IL" sz="18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י</a:t>
            </a:r>
            <a:r>
              <a:rPr kumimoji="0" lang="he-IL" sz="1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ומיומי</a:t>
            </a:r>
          </a:p>
        </p:txBody>
      </p:sp>
    </p:spTree>
    <p:extLst>
      <p:ext uri="{BB962C8B-B14F-4D97-AF65-F5344CB8AC3E}">
        <p14:creationId xmlns:p14="http://schemas.microsoft.com/office/powerpoint/2010/main" val="3791226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p:cNvSpPr/>
          <p:nvPr/>
        </p:nvSpPr>
        <p:spPr>
          <a:xfrm>
            <a:off x="2463270" y="446506"/>
            <a:ext cx="4334070" cy="954107"/>
          </a:xfrm>
          <a:prstGeom prst="rect">
            <a:avLst/>
          </a:prstGeom>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2800" b="1" i="0" u="none" strike="noStrike" kern="1200" cap="none" spc="0" normalizeH="0" baseline="0" noProof="0" dirty="0">
                <a:ln>
                  <a:noFill/>
                </a:ln>
                <a:solidFill>
                  <a:srgbClr val="25793D"/>
                </a:solidFill>
                <a:effectLst/>
                <a:uLnTx/>
                <a:uFillTx/>
                <a:latin typeface="Guttman Haim" panose="02010401010101010101" pitchFamily="2" charset="-79"/>
                <a:ea typeface="+mn-ea"/>
                <a:cs typeface="Arial" panose="020B0604020202020204" pitchFamily="34" charset="0"/>
              </a:rPr>
              <a:t>טכנולוגיה</a:t>
            </a:r>
            <a:r>
              <a:rPr kumimoji="0" lang="he-IL" sz="2400" b="1" i="0" u="none" strike="noStrike" kern="1200" cap="none" spc="0" normalizeH="0" baseline="0" noProof="0" dirty="0">
                <a:ln>
                  <a:noFill/>
                </a:ln>
                <a:solidFill>
                  <a:srgbClr val="F3AE00"/>
                </a:solidFill>
                <a:effectLst/>
                <a:uLnTx/>
                <a:uFillTx/>
                <a:latin typeface="Guttman Haim" panose="02010401010101010101" pitchFamily="2" charset="-79"/>
                <a:ea typeface="+mn-ea"/>
                <a:cs typeface="Arial" panose="020B0604020202020204" pitchFamily="34" charset="0"/>
              </a:rPr>
              <a:t> </a:t>
            </a:r>
            <a:r>
              <a:rPr kumimoji="0" lang="he-IL" sz="2800" b="1" i="0" u="none" strike="noStrike" kern="1200" cap="none" spc="0" normalizeH="0" baseline="0" noProof="0" dirty="0" smtClean="0">
                <a:ln>
                  <a:noFill/>
                </a:ln>
                <a:solidFill>
                  <a:srgbClr val="25793D"/>
                </a:solidFill>
                <a:effectLst/>
                <a:uLnTx/>
                <a:uFillTx/>
                <a:latin typeface="Guttman Haim" panose="02010401010101010101" pitchFamily="2" charset="-79"/>
                <a:ea typeface="+mn-ea"/>
                <a:cs typeface="Arial" panose="020B0604020202020204" pitchFamily="34" charset="0"/>
              </a:rPr>
              <a:t>מסייעת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2800" b="1" i="0" u="none" strike="noStrike" kern="1200" cap="none" spc="0" normalizeH="0" baseline="0" noProof="0" dirty="0" smtClean="0">
                <a:ln>
                  <a:noFill/>
                </a:ln>
                <a:solidFill>
                  <a:srgbClr val="25793D"/>
                </a:solidFill>
                <a:effectLst/>
                <a:uLnTx/>
                <a:uFillTx/>
                <a:latin typeface="Guttman Haim" panose="02010401010101010101" pitchFamily="2" charset="-79"/>
                <a:ea typeface="+mn-ea"/>
                <a:cs typeface="Arial" panose="020B0604020202020204" pitchFamily="34" charset="0"/>
              </a:rPr>
              <a:t>לתפקוד בכל תחומי החיים</a:t>
            </a:r>
            <a:endParaRPr kumimoji="0" lang="he-IL" sz="2800" b="1" i="0" u="none" strike="noStrike" kern="1200" cap="none" spc="0" normalizeH="0" baseline="0" noProof="0" dirty="0">
              <a:ln>
                <a:noFill/>
              </a:ln>
              <a:solidFill>
                <a:srgbClr val="25793D"/>
              </a:solidFill>
              <a:effectLst/>
              <a:uLnTx/>
              <a:uFillTx/>
              <a:latin typeface="Guttman Haim" panose="02010401010101010101" pitchFamily="2" charset="-79"/>
              <a:ea typeface="+mn-ea"/>
              <a:cs typeface="Arial" panose="020B0604020202020204" pitchFamily="34" charset="0"/>
            </a:endParaRPr>
          </a:p>
        </p:txBody>
      </p:sp>
      <p:cxnSp>
        <p:nvCxnSpPr>
          <p:cNvPr id="8" name="מחבר ישר 7"/>
          <p:cNvCxnSpPr/>
          <p:nvPr/>
        </p:nvCxnSpPr>
        <p:spPr>
          <a:xfrm>
            <a:off x="5806241" y="1920754"/>
            <a:ext cx="0" cy="4632326"/>
          </a:xfrm>
          <a:prstGeom prst="line">
            <a:avLst/>
          </a:prstGeom>
          <a:ln w="28575">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13" name="מחבר ישר 12"/>
          <p:cNvCxnSpPr/>
          <p:nvPr/>
        </p:nvCxnSpPr>
        <p:spPr>
          <a:xfrm flipV="1">
            <a:off x="6084168" y="4077072"/>
            <a:ext cx="2587950" cy="623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flipV="1">
            <a:off x="340370" y="4104803"/>
            <a:ext cx="2502011" cy="475"/>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Rectangle 2"/>
          <p:cNvSpPr txBox="1">
            <a:spLocks/>
          </p:cNvSpPr>
          <p:nvPr/>
        </p:nvSpPr>
        <p:spPr bwMode="auto">
          <a:xfrm>
            <a:off x="6872106" y="1800107"/>
            <a:ext cx="1700213" cy="369094"/>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rPr>
              <a:t>עזרי מטבח</a:t>
            </a:r>
            <a:endParaRPr kumimoji="0" lang="en-US"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endParaRPr>
          </a:p>
        </p:txBody>
      </p:sp>
      <p:sp>
        <p:nvSpPr>
          <p:cNvPr id="46" name="Rectangle 2"/>
          <p:cNvSpPr txBox="1">
            <a:spLocks/>
          </p:cNvSpPr>
          <p:nvPr/>
        </p:nvSpPr>
        <p:spPr bwMode="auto">
          <a:xfrm>
            <a:off x="618816" y="4370371"/>
            <a:ext cx="1700213" cy="369094"/>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 typeface="Arial" pitchFamily="34" charset="0"/>
              <a:buNone/>
              <a:tabLst/>
              <a:defRPr/>
            </a:pPr>
            <a:r>
              <a:rPr kumimoji="0" lang="he-IL"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rPr>
              <a:t>טיפול עצמי</a:t>
            </a:r>
            <a:endParaRPr kumimoji="0" lang="en-US"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endParaRPr>
          </a:p>
        </p:txBody>
      </p:sp>
      <p:sp>
        <p:nvSpPr>
          <p:cNvPr id="47" name="Rectangle 2"/>
          <p:cNvSpPr txBox="1">
            <a:spLocks/>
          </p:cNvSpPr>
          <p:nvPr/>
        </p:nvSpPr>
        <p:spPr bwMode="auto">
          <a:xfrm>
            <a:off x="6476672" y="4179211"/>
            <a:ext cx="1700213" cy="369094"/>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rPr>
              <a:t>תקשורת</a:t>
            </a:r>
            <a:endParaRPr kumimoji="0" lang="en-US"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endParaRPr>
          </a:p>
        </p:txBody>
      </p:sp>
      <p:sp>
        <p:nvSpPr>
          <p:cNvPr id="48" name="Rectangle 2"/>
          <p:cNvSpPr txBox="1">
            <a:spLocks/>
          </p:cNvSpPr>
          <p:nvPr/>
        </p:nvSpPr>
        <p:spPr bwMode="auto">
          <a:xfrm>
            <a:off x="1042446" y="1863048"/>
            <a:ext cx="1700213" cy="369094"/>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rPr>
              <a:t>פנאי</a:t>
            </a:r>
            <a:endParaRPr kumimoji="0" lang="en-US"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endParaRPr>
          </a:p>
        </p:txBody>
      </p:sp>
      <p:grpSp>
        <p:nvGrpSpPr>
          <p:cNvPr id="49" name="קבוצה 6"/>
          <p:cNvGrpSpPr>
            <a:grpSpLocks/>
          </p:cNvGrpSpPr>
          <p:nvPr/>
        </p:nvGrpSpPr>
        <p:grpSpPr bwMode="auto">
          <a:xfrm>
            <a:off x="6022996" y="2448235"/>
            <a:ext cx="2724443" cy="887909"/>
            <a:chOff x="2863755" y="1714500"/>
            <a:chExt cx="5569342" cy="1238250"/>
          </a:xfrm>
        </p:grpSpPr>
        <p:pic>
          <p:nvPicPr>
            <p:cNvPr id="50"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4847" y="1714500"/>
              <a:ext cx="12382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3755" y="1714500"/>
              <a:ext cx="12382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5052" y="1714500"/>
              <a:ext cx="12382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9899" y="1714500"/>
              <a:ext cx="11271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קבוצה 9"/>
          <p:cNvGrpSpPr>
            <a:grpSpLocks/>
          </p:cNvGrpSpPr>
          <p:nvPr/>
        </p:nvGrpSpPr>
        <p:grpSpPr bwMode="auto">
          <a:xfrm rot="-160416">
            <a:off x="636118" y="2343020"/>
            <a:ext cx="2088356" cy="790575"/>
            <a:chOff x="683568" y="5117156"/>
            <a:chExt cx="2783832" cy="1323084"/>
          </a:xfrm>
        </p:grpSpPr>
        <p:pic>
          <p:nvPicPr>
            <p:cNvPr id="55"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6275" y="5201990"/>
              <a:ext cx="13811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5117156"/>
              <a:ext cx="12382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קבוצה 5"/>
          <p:cNvGrpSpPr>
            <a:grpSpLocks/>
          </p:cNvGrpSpPr>
          <p:nvPr/>
        </p:nvGrpSpPr>
        <p:grpSpPr bwMode="auto">
          <a:xfrm>
            <a:off x="5974581" y="4667081"/>
            <a:ext cx="2772858" cy="659939"/>
            <a:chOff x="1947706" y="3173187"/>
            <a:chExt cx="3452966" cy="1257639"/>
          </a:xfrm>
        </p:grpSpPr>
        <p:pic>
          <p:nvPicPr>
            <p:cNvPr id="58" name="Picture 1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5918" y="3173187"/>
              <a:ext cx="12382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2422" y="3187814"/>
              <a:ext cx="123825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7706" y="3192576"/>
              <a:ext cx="1243012"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קבוצה 1"/>
          <p:cNvGrpSpPr>
            <a:grpSpLocks/>
          </p:cNvGrpSpPr>
          <p:nvPr/>
        </p:nvGrpSpPr>
        <p:grpSpPr bwMode="auto">
          <a:xfrm>
            <a:off x="655674" y="4674756"/>
            <a:ext cx="1934766" cy="1124453"/>
            <a:chOff x="-5035748" y="4971429"/>
            <a:chExt cx="2579687" cy="1417638"/>
          </a:xfrm>
        </p:grpSpPr>
        <p:pic>
          <p:nvPicPr>
            <p:cNvPr id="62" name="Picture 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5748" y="4971429"/>
              <a:ext cx="1336675"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9073" y="5061123"/>
              <a:ext cx="1243012"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קבוצה 8"/>
          <p:cNvGrpSpPr/>
          <p:nvPr/>
        </p:nvGrpSpPr>
        <p:grpSpPr>
          <a:xfrm>
            <a:off x="6141095" y="5665636"/>
            <a:ext cx="1734404" cy="710954"/>
            <a:chOff x="6442481" y="5665636"/>
            <a:chExt cx="1734404" cy="710954"/>
          </a:xfrm>
        </p:grpSpPr>
        <p:pic>
          <p:nvPicPr>
            <p:cNvPr id="43"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42481" y="5673083"/>
              <a:ext cx="721807" cy="6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8636" y="5665636"/>
              <a:ext cx="768249" cy="71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65" name="מחבר ישר 64"/>
          <p:cNvCxnSpPr/>
          <p:nvPr/>
        </p:nvCxnSpPr>
        <p:spPr>
          <a:xfrm>
            <a:off x="2987824" y="1863048"/>
            <a:ext cx="0" cy="4632326"/>
          </a:xfrm>
          <a:prstGeom prst="line">
            <a:avLst/>
          </a:prstGeom>
          <a:ln w="28575">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66" name="מחבר ישר 65"/>
          <p:cNvCxnSpPr/>
          <p:nvPr/>
        </p:nvCxnSpPr>
        <p:spPr>
          <a:xfrm flipV="1">
            <a:off x="3109639" y="4091309"/>
            <a:ext cx="2587950" cy="623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Rectangle 2"/>
          <p:cNvSpPr txBox="1">
            <a:spLocks/>
          </p:cNvSpPr>
          <p:nvPr/>
        </p:nvSpPr>
        <p:spPr bwMode="auto">
          <a:xfrm>
            <a:off x="3522936" y="1770867"/>
            <a:ext cx="1700213" cy="369094"/>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rPr>
              <a:t>ניידות</a:t>
            </a:r>
            <a:endParaRPr kumimoji="0" lang="en-US" altLang="he-IL" sz="28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endParaRPr>
          </a:p>
        </p:txBody>
      </p:sp>
      <p:sp>
        <p:nvSpPr>
          <p:cNvPr id="69" name="Rectangle 2"/>
          <p:cNvSpPr txBox="1">
            <a:spLocks/>
          </p:cNvSpPr>
          <p:nvPr/>
        </p:nvSpPr>
        <p:spPr bwMode="auto">
          <a:xfrm>
            <a:off x="3119519" y="4236917"/>
            <a:ext cx="2578070" cy="369094"/>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24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rPr>
              <a:t>קריאה עם ראייה ירודה</a:t>
            </a:r>
            <a:endParaRPr kumimoji="0" lang="en-US" altLang="he-IL" sz="2400" b="1" i="0" u="none" strike="noStrike" kern="1200" cap="none" spc="0" normalizeH="0" baseline="0" noProof="0" dirty="0">
              <a:ln>
                <a:noFill/>
              </a:ln>
              <a:solidFill>
                <a:prstClr val="black">
                  <a:lumMod val="85000"/>
                  <a:lumOff val="15000"/>
                </a:prstClr>
              </a:solidFill>
              <a:effectLst/>
              <a:uLnTx/>
              <a:uFillTx/>
              <a:latin typeface="Aharoni" panose="02010803020104030203" pitchFamily="2" charset="-79"/>
              <a:ea typeface="+mn-ea"/>
              <a:cs typeface="Aharoni" panose="02010803020104030203" pitchFamily="2" charset="-79"/>
            </a:endParaRPr>
          </a:p>
        </p:txBody>
      </p:sp>
      <p:pic>
        <p:nvPicPr>
          <p:cNvPr id="70" name="תמונה 5"/>
          <p:cNvPicPr>
            <a:picLocks noChangeAspect="1"/>
          </p:cNvPicPr>
          <p:nvPr/>
        </p:nvPicPr>
        <p:blipFill>
          <a:blip r:embed="rId15">
            <a:extLst>
              <a:ext uri="{28A0092B-C50C-407E-A947-70E740481C1C}">
                <a14:useLocalDpi xmlns:a14="http://schemas.microsoft.com/office/drawing/2010/main" val="0"/>
              </a:ext>
            </a:extLst>
          </a:blip>
          <a:srcRect l="8044" r="11168"/>
          <a:stretch>
            <a:fillRect/>
          </a:stretch>
        </p:blipFill>
        <p:spPr bwMode="auto">
          <a:xfrm>
            <a:off x="4043214" y="2319159"/>
            <a:ext cx="1320362" cy="132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 descr="C:\Users\user\Desktop\231.jpg"/>
          <p:cNvPicPr>
            <a:picLocks noGrp="1" noChangeAspect="1" noChangeArrowheads="1"/>
          </p:cNvPicPr>
          <p:nvPr>
            <p:ph idx="1"/>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31"/>
          <a:stretch/>
        </p:blipFill>
        <p:spPr>
          <a:xfrm>
            <a:off x="4739543" y="4749505"/>
            <a:ext cx="906609" cy="686426"/>
          </a:xfrm>
          <a:noFill/>
        </p:spPr>
      </p:pic>
      <p:pic>
        <p:nvPicPr>
          <p:cNvPr id="72" name="Picture 2" descr="C:\Users\user\Desktop\i-loview7  732x563.jp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7864" y="4739465"/>
            <a:ext cx="984949" cy="6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9542" y="5665636"/>
            <a:ext cx="855927" cy="8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520" y="5673083"/>
            <a:ext cx="1021456" cy="8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p:cNvPicPr>
            <a:picLocks noChangeAspect="1" noChangeArrowheads="1"/>
          </p:cNvPicPr>
          <p:nvPr/>
        </p:nvPicPr>
        <p:blipFill>
          <a:blip r:embed="rId20" cstate="print">
            <a:clrChange>
              <a:clrFrom>
                <a:srgbClr val="FFFEFA"/>
              </a:clrFrom>
              <a:clrTo>
                <a:srgbClr val="FFFEFA">
                  <a:alpha val="0"/>
                </a:srgbClr>
              </a:clrTo>
            </a:clrChange>
            <a:extLst>
              <a:ext uri="{28A0092B-C50C-407E-A947-70E740481C1C}">
                <a14:useLocalDpi xmlns:a14="http://schemas.microsoft.com/office/drawing/2010/main" val="0"/>
              </a:ext>
            </a:extLst>
          </a:blip>
          <a:srcRect/>
          <a:stretch>
            <a:fillRect/>
          </a:stretch>
        </p:blipFill>
        <p:spPr bwMode="auto">
          <a:xfrm>
            <a:off x="1137896" y="3197671"/>
            <a:ext cx="794540" cy="79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משקל אדם קולי"/>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382" y="5832420"/>
            <a:ext cx="680348" cy="68034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r="41414"/>
          <a:stretch>
            <a:fillRect/>
          </a:stretch>
        </p:blipFill>
        <p:spPr bwMode="auto">
          <a:xfrm>
            <a:off x="8011918" y="5665636"/>
            <a:ext cx="806209" cy="71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611" y="5745459"/>
            <a:ext cx="990615" cy="76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תמונה 1"/>
          <p:cNvPicPr>
            <a:picLocks noChangeAspect="1"/>
          </p:cNvPicPr>
          <p:nvPr/>
        </p:nvPicPr>
        <p:blipFill>
          <a:blip r:embed="rId24">
            <a:clrChange>
              <a:clrFrom>
                <a:srgbClr val="F5F6F8"/>
              </a:clrFrom>
              <a:clrTo>
                <a:srgbClr val="F5F6F8">
                  <a:alpha val="0"/>
                </a:srgbClr>
              </a:clrTo>
            </a:clrChange>
          </a:blip>
          <a:stretch>
            <a:fillRect/>
          </a:stretch>
        </p:blipFill>
        <p:spPr>
          <a:xfrm>
            <a:off x="3221781" y="2798311"/>
            <a:ext cx="573074" cy="1024217"/>
          </a:xfrm>
          <a:prstGeom prst="rect">
            <a:avLst/>
          </a:prstGeom>
        </p:spPr>
      </p:pic>
    </p:spTree>
    <p:extLst>
      <p:ext uri="{BB962C8B-B14F-4D97-AF65-F5344CB8AC3E}">
        <p14:creationId xmlns:p14="http://schemas.microsoft.com/office/powerpoint/2010/main" val="1466835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תמונה 32">
            <a:extLst>
              <a:ext uri="{FF2B5EF4-FFF2-40B4-BE49-F238E27FC236}">
                <a16:creationId xmlns:a16="http://schemas.microsoft.com/office/drawing/2014/main" xmlns="" id="{EFFB0D07-DD28-4EAC-8915-31D5D1DCD905}"/>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46092" y="1"/>
            <a:ext cx="2191728" cy="562703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574832" y="539608"/>
            <a:ext cx="8458200" cy="561975"/>
          </a:xfrm>
        </p:spPr>
        <p:txBody>
          <a:bodyPr/>
          <a:lstStyle/>
          <a:p>
            <a:r>
              <a:rPr lang="he-IL" sz="3750" dirty="0">
                <a:solidFill>
                  <a:srgbClr val="017838"/>
                </a:solidFill>
                <a:latin typeface="Arial" panose="020B0604020202020204" pitchFamily="34" charset="0"/>
                <a:cs typeface="Arial" panose="020B0604020202020204" pitchFamily="34" charset="0"/>
              </a:rPr>
              <a:t>קהלי יעד</a:t>
            </a:r>
            <a:endParaRPr lang="en-US" sz="3750" dirty="0">
              <a:solidFill>
                <a:srgbClr val="017838"/>
              </a:solidFill>
              <a:latin typeface="Arial" panose="020B0604020202020204" pitchFamily="34" charset="0"/>
              <a:cs typeface="Arial" panose="020B0604020202020204" pitchFamily="34" charset="0"/>
            </a:endParaRPr>
          </a:p>
        </p:txBody>
      </p:sp>
      <p:sp>
        <p:nvSpPr>
          <p:cNvPr id="17" name="TextBox 8">
            <a:extLst>
              <a:ext uri="{FF2B5EF4-FFF2-40B4-BE49-F238E27FC236}">
                <a16:creationId xmlns:a16="http://schemas.microsoft.com/office/drawing/2014/main" xmlns="" id="{8C652F81-66CC-4B58-B0CD-F2E6A59477E7}"/>
              </a:ext>
            </a:extLst>
          </p:cNvPr>
          <p:cNvSpPr txBox="1"/>
          <p:nvPr/>
        </p:nvSpPr>
        <p:spPr>
          <a:xfrm>
            <a:off x="2005049" y="6393382"/>
            <a:ext cx="7108188" cy="523220"/>
          </a:xfrm>
          <a:prstGeom prst="round2DiagRect">
            <a:avLst>
              <a:gd name="adj1" fmla="val 0"/>
              <a:gd name="adj2" fmla="val 0"/>
            </a:avLst>
          </a:prstGeom>
          <a:noFill/>
          <a:ln>
            <a:noFill/>
          </a:ln>
        </p:spPr>
        <p:txBody>
          <a:bodyPr wrap="square" rtlCol="1">
            <a:spAutoFit/>
          </a:bodyPr>
          <a:lstStyle/>
          <a:p>
            <a:pPr fontAlgn="auto">
              <a:spcBef>
                <a:spcPts val="0"/>
              </a:spcBef>
              <a:spcAft>
                <a:spcPts val="0"/>
              </a:spcAft>
              <a:defRPr/>
            </a:pPr>
            <a:r>
              <a:rPr lang="he-IL" sz="1400" kern="0" dirty="0">
                <a:solidFill>
                  <a:prstClr val="black"/>
                </a:solidFill>
                <a:ea typeface="Arial" pitchFamily="34"/>
              </a:rPr>
              <a:t>* מתוכם 10% עם עיוורון מוחלט. </a:t>
            </a:r>
            <a:r>
              <a:rPr lang="en-US" sz="1400" kern="0" dirty="0">
                <a:solidFill>
                  <a:prstClr val="black"/>
                </a:solidFill>
                <a:ea typeface="Arial" pitchFamily="34"/>
              </a:rPr>
              <a:t> </a:t>
            </a:r>
            <a:r>
              <a:rPr lang="he-IL" sz="1400" kern="0" dirty="0">
                <a:solidFill>
                  <a:prstClr val="black"/>
                </a:solidFill>
                <a:ea typeface="Arial" pitchFamily="34"/>
              </a:rPr>
              <a:t>1,600 מתווספים מדי שנה.</a:t>
            </a:r>
            <a:r>
              <a:rPr lang="en-US" sz="1400" kern="0" dirty="0">
                <a:solidFill>
                  <a:prstClr val="black"/>
                </a:solidFill>
                <a:ea typeface="Arial" pitchFamily="34"/>
              </a:rPr>
              <a:t/>
            </a:r>
            <a:br>
              <a:rPr lang="en-US" sz="1400" kern="0" dirty="0">
                <a:solidFill>
                  <a:prstClr val="black"/>
                </a:solidFill>
                <a:ea typeface="Arial" pitchFamily="34"/>
              </a:rPr>
            </a:br>
            <a:r>
              <a:rPr lang="he-IL" sz="1400" kern="0" dirty="0">
                <a:solidFill>
                  <a:prstClr val="black"/>
                </a:solidFill>
                <a:ea typeface="Arial" pitchFamily="34"/>
              </a:rPr>
              <a:t>   </a:t>
            </a:r>
            <a:endParaRPr lang="en-US" sz="1400" b="1" kern="0" dirty="0">
              <a:solidFill>
                <a:prstClr val="black"/>
              </a:solidFill>
              <a:ea typeface="Arial" pitchFamily="34"/>
            </a:endParaRPr>
          </a:p>
        </p:txBody>
      </p:sp>
      <p:graphicFrame>
        <p:nvGraphicFramePr>
          <p:cNvPr id="6" name="תרשים 5">
            <a:extLst>
              <a:ext uri="{FF2B5EF4-FFF2-40B4-BE49-F238E27FC236}">
                <a16:creationId xmlns:a16="http://schemas.microsoft.com/office/drawing/2014/main" xmlns="" id="{C4CD7058-E503-4CE0-ADA4-628211D21851}"/>
              </a:ext>
            </a:extLst>
          </p:cNvPr>
          <p:cNvGraphicFramePr/>
          <p:nvPr>
            <p:extLst>
              <p:ext uri="{D42A27DB-BD31-4B8C-83A1-F6EECF244321}">
                <p14:modId xmlns:p14="http://schemas.microsoft.com/office/powerpoint/2010/main" val="3015412389"/>
              </p:ext>
            </p:extLst>
          </p:nvPr>
        </p:nvGraphicFramePr>
        <p:xfrm>
          <a:off x="1983540" y="1028345"/>
          <a:ext cx="3074673" cy="3955541"/>
        </p:xfrm>
        <a:graphic>
          <a:graphicData uri="http://schemas.openxmlformats.org/drawingml/2006/chart">
            <c:chart xmlns:c="http://schemas.openxmlformats.org/drawingml/2006/chart" xmlns:r="http://schemas.openxmlformats.org/officeDocument/2006/relationships" r:id="rId5"/>
          </a:graphicData>
        </a:graphic>
      </p:graphicFrame>
      <p:sp>
        <p:nvSpPr>
          <p:cNvPr id="38" name="אליפסה 37">
            <a:extLst>
              <a:ext uri="{FF2B5EF4-FFF2-40B4-BE49-F238E27FC236}">
                <a16:creationId xmlns:a16="http://schemas.microsoft.com/office/drawing/2014/main" xmlns="" id="{11261425-1648-4225-95A3-6AB72F772758}"/>
              </a:ext>
            </a:extLst>
          </p:cNvPr>
          <p:cNvSpPr/>
          <p:nvPr/>
        </p:nvSpPr>
        <p:spPr>
          <a:xfrm>
            <a:off x="1120535" y="5704594"/>
            <a:ext cx="194312" cy="1943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מלבן 12">
            <a:extLst>
              <a:ext uri="{FF2B5EF4-FFF2-40B4-BE49-F238E27FC236}">
                <a16:creationId xmlns:a16="http://schemas.microsoft.com/office/drawing/2014/main" xmlns="" id="{1966647A-23F7-4DF2-929E-FE7FD5AA4F90}"/>
              </a:ext>
            </a:extLst>
          </p:cNvPr>
          <p:cNvSpPr/>
          <p:nvPr/>
        </p:nvSpPr>
        <p:spPr>
          <a:xfrm>
            <a:off x="5111763" y="1848179"/>
            <a:ext cx="4035184" cy="615553"/>
          </a:xfrm>
          <a:prstGeom prst="rect">
            <a:avLst/>
          </a:prstGeom>
        </p:spPr>
        <p:txBody>
          <a:bodyPr wrap="square">
            <a:spAutoFit/>
          </a:bodyPr>
          <a:lstStyle/>
          <a:p>
            <a:pPr fontAlgn="auto">
              <a:spcBef>
                <a:spcPts val="0"/>
              </a:spcBef>
              <a:spcAft>
                <a:spcPts val="0"/>
              </a:spcAft>
            </a:pPr>
            <a:r>
              <a:rPr lang="he-IL" sz="2000" b="1" dirty="0" smtClean="0">
                <a:solidFill>
                  <a:prstClr val="black"/>
                </a:solidFill>
              </a:rPr>
              <a:t>כ-125,000</a:t>
            </a:r>
            <a:r>
              <a:rPr lang="he-IL" sz="1600" dirty="0" smtClean="0">
                <a:solidFill>
                  <a:prstClr val="black"/>
                </a:solidFill>
              </a:rPr>
              <a:t> </a:t>
            </a:r>
            <a:r>
              <a:rPr lang="he-IL" sz="1600" dirty="0">
                <a:solidFill>
                  <a:prstClr val="black"/>
                </a:solidFill>
              </a:rPr>
              <a:t>אנשים עם לקות ראייה</a:t>
            </a:r>
            <a:r>
              <a:rPr lang="en-US" sz="1600" dirty="0">
                <a:solidFill>
                  <a:prstClr val="black"/>
                </a:solidFill>
              </a:rPr>
              <a:t/>
            </a:r>
            <a:br>
              <a:rPr lang="en-US" sz="1600" dirty="0">
                <a:solidFill>
                  <a:prstClr val="black"/>
                </a:solidFill>
              </a:rPr>
            </a:br>
            <a:r>
              <a:rPr lang="he-IL" sz="1400" dirty="0">
                <a:solidFill>
                  <a:prstClr val="black"/>
                </a:solidFill>
              </a:rPr>
              <a:t>                                   (עפ"י </a:t>
            </a:r>
            <a:r>
              <a:rPr lang="he-IL" sz="1400" dirty="0" err="1">
                <a:solidFill>
                  <a:prstClr val="black"/>
                </a:solidFill>
              </a:rPr>
              <a:t>הלמ"ס</a:t>
            </a:r>
            <a:r>
              <a:rPr lang="he-IL" sz="1400" dirty="0">
                <a:solidFill>
                  <a:prstClr val="black"/>
                </a:solidFill>
              </a:rPr>
              <a:t>)</a:t>
            </a:r>
          </a:p>
        </p:txBody>
      </p:sp>
      <p:sp>
        <p:nvSpPr>
          <p:cNvPr id="16" name="מלבן 15">
            <a:extLst>
              <a:ext uri="{FF2B5EF4-FFF2-40B4-BE49-F238E27FC236}">
                <a16:creationId xmlns:a16="http://schemas.microsoft.com/office/drawing/2014/main" xmlns="" id="{B3618B51-EE26-4090-B903-EEF979911B77}"/>
              </a:ext>
            </a:extLst>
          </p:cNvPr>
          <p:cNvSpPr/>
          <p:nvPr/>
        </p:nvSpPr>
        <p:spPr>
          <a:xfrm>
            <a:off x="4803932" y="3168494"/>
            <a:ext cx="4283968" cy="677108"/>
          </a:xfrm>
          <a:prstGeom prst="rect">
            <a:avLst/>
          </a:prstGeom>
        </p:spPr>
        <p:txBody>
          <a:bodyPr wrap="square">
            <a:spAutoFit/>
          </a:bodyPr>
          <a:lstStyle/>
          <a:p>
            <a:pPr fontAlgn="auto">
              <a:spcBef>
                <a:spcPts val="0"/>
              </a:spcBef>
              <a:spcAft>
                <a:spcPts val="0"/>
              </a:spcAft>
            </a:pPr>
            <a:r>
              <a:rPr lang="he-IL" sz="2000" b="1" dirty="0" smtClean="0">
                <a:solidFill>
                  <a:prstClr val="black"/>
                </a:solidFill>
              </a:rPr>
              <a:t>כ-23,000 </a:t>
            </a:r>
            <a:r>
              <a:rPr lang="he-IL" sz="1500" dirty="0" smtClean="0">
                <a:solidFill>
                  <a:prstClr val="black"/>
                </a:solidFill>
              </a:rPr>
              <a:t>מתוכם </a:t>
            </a:r>
            <a:r>
              <a:rPr lang="he-IL" sz="1500" dirty="0">
                <a:solidFill>
                  <a:prstClr val="black"/>
                </a:solidFill>
              </a:rPr>
              <a:t>נושאי תעודת עיוור </a:t>
            </a:r>
            <a:r>
              <a:rPr lang="en-US" sz="1500" dirty="0">
                <a:solidFill>
                  <a:prstClr val="black"/>
                </a:solidFill>
              </a:rPr>
              <a:t/>
            </a:r>
            <a:br>
              <a:rPr lang="en-US" sz="1500" dirty="0">
                <a:solidFill>
                  <a:prstClr val="black"/>
                </a:solidFill>
              </a:rPr>
            </a:br>
            <a:r>
              <a:rPr lang="he-IL" sz="1500" dirty="0">
                <a:solidFill>
                  <a:prstClr val="black"/>
                </a:solidFill>
              </a:rPr>
              <a:t>                                  </a:t>
            </a:r>
            <a:r>
              <a:rPr lang="he-IL" dirty="0">
                <a:solidFill>
                  <a:prstClr val="black"/>
                </a:solidFill>
              </a:rPr>
              <a:t>(</a:t>
            </a:r>
            <a:r>
              <a:rPr lang="he-IL" sz="1400" dirty="0">
                <a:solidFill>
                  <a:prstClr val="black"/>
                </a:solidFill>
              </a:rPr>
              <a:t>לפי נתוני </a:t>
            </a:r>
            <a:r>
              <a:rPr lang="he-IL" sz="1400" dirty="0" smtClean="0">
                <a:solidFill>
                  <a:prstClr val="black"/>
                </a:solidFill>
              </a:rPr>
              <a:t>משרד הרווחה*)</a:t>
            </a:r>
            <a:endParaRPr lang="he-IL" sz="1200" dirty="0">
              <a:solidFill>
                <a:prstClr val="black"/>
              </a:solidFill>
            </a:endParaRPr>
          </a:p>
        </p:txBody>
      </p:sp>
      <p:sp>
        <p:nvSpPr>
          <p:cNvPr id="18" name="מלבן 17">
            <a:extLst>
              <a:ext uri="{FF2B5EF4-FFF2-40B4-BE49-F238E27FC236}">
                <a16:creationId xmlns:a16="http://schemas.microsoft.com/office/drawing/2014/main" xmlns="" id="{188B447A-2C5E-486D-88D0-E03E5A02160C}"/>
              </a:ext>
            </a:extLst>
          </p:cNvPr>
          <p:cNvSpPr/>
          <p:nvPr/>
        </p:nvSpPr>
        <p:spPr>
          <a:xfrm>
            <a:off x="4175268" y="4560693"/>
            <a:ext cx="4912632" cy="630942"/>
          </a:xfrm>
          <a:prstGeom prst="rect">
            <a:avLst/>
          </a:prstGeom>
        </p:spPr>
        <p:txBody>
          <a:bodyPr wrap="square">
            <a:spAutoFit/>
          </a:bodyPr>
          <a:lstStyle/>
          <a:p>
            <a:pPr fontAlgn="auto">
              <a:spcBef>
                <a:spcPts val="0"/>
              </a:spcBef>
              <a:spcAft>
                <a:spcPts val="0"/>
              </a:spcAft>
            </a:pPr>
            <a:r>
              <a:rPr lang="he-IL" sz="2000" b="1" dirty="0" smtClean="0">
                <a:solidFill>
                  <a:prstClr val="black"/>
                </a:solidFill>
              </a:rPr>
              <a:t>כ-500,000</a:t>
            </a:r>
            <a:r>
              <a:rPr lang="he-IL" sz="1500" dirty="0" smtClean="0">
                <a:solidFill>
                  <a:prstClr val="black"/>
                </a:solidFill>
              </a:rPr>
              <a:t>  אנשים </a:t>
            </a:r>
            <a:r>
              <a:rPr lang="he-IL" sz="1500" dirty="0">
                <a:solidFill>
                  <a:prstClr val="black"/>
                </a:solidFill>
              </a:rPr>
              <a:t>המעורבים בחייהם </a:t>
            </a:r>
            <a:r>
              <a:rPr lang="en-US" sz="1500" dirty="0">
                <a:solidFill>
                  <a:prstClr val="black"/>
                </a:solidFill>
              </a:rPr>
              <a:t/>
            </a:r>
            <a:br>
              <a:rPr lang="en-US" sz="1500" dirty="0">
                <a:solidFill>
                  <a:prstClr val="black"/>
                </a:solidFill>
              </a:rPr>
            </a:br>
            <a:r>
              <a:rPr lang="he-IL" sz="1500" dirty="0">
                <a:solidFill>
                  <a:prstClr val="black"/>
                </a:solidFill>
              </a:rPr>
              <a:t>                                   </a:t>
            </a:r>
            <a:r>
              <a:rPr lang="he-IL" sz="1400" dirty="0">
                <a:solidFill>
                  <a:prstClr val="black"/>
                </a:solidFill>
              </a:rPr>
              <a:t>(בני משפחה, אנשי מקצוע, נותני שירות) </a:t>
            </a:r>
            <a:endParaRPr lang="he-IL" sz="1600" dirty="0">
              <a:solidFill>
                <a:prstClr val="black"/>
              </a:solidFill>
            </a:endParaRPr>
          </a:p>
        </p:txBody>
      </p:sp>
    </p:spTree>
    <p:extLst>
      <p:ext uri="{BB962C8B-B14F-4D97-AF65-F5344CB8AC3E}">
        <p14:creationId xmlns:p14="http://schemas.microsoft.com/office/powerpoint/2010/main" val="33499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ctr">
              <a:buNone/>
            </a:pPr>
            <a:endParaRPr lang="he-IL" dirty="0" smtClean="0"/>
          </a:p>
          <a:p>
            <a:pPr marL="0" indent="0" algn="ctr">
              <a:buNone/>
            </a:pPr>
            <a:endParaRPr lang="he-IL" dirty="0"/>
          </a:p>
          <a:p>
            <a:pPr marL="0" indent="0" algn="ctr">
              <a:buNone/>
            </a:pPr>
            <a:r>
              <a:rPr lang="he-IL" sz="4400" dirty="0" smtClean="0"/>
              <a:t>דרכי התמודדות וליווי </a:t>
            </a:r>
            <a:endParaRPr lang="he-IL" sz="4400" dirty="0"/>
          </a:p>
        </p:txBody>
      </p:sp>
    </p:spTree>
    <p:extLst>
      <p:ext uri="{BB962C8B-B14F-4D97-AF65-F5344CB8AC3E}">
        <p14:creationId xmlns:p14="http://schemas.microsoft.com/office/powerpoint/2010/main" val="1436343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endParaRPr lang="he-IL" altLang="he-IL" dirty="0">
              <a:solidFill>
                <a:srgbClr val="FFFFFF"/>
              </a:solidFill>
              <a:latin typeface="Tahoma" pitchFamily="34" charset="0"/>
            </a:endParaRPr>
          </a:p>
        </p:txBody>
      </p:sp>
      <p:sp>
        <p:nvSpPr>
          <p:cNvPr id="2" name="מלבן 1"/>
          <p:cNvSpPr/>
          <p:nvPr/>
        </p:nvSpPr>
        <p:spPr>
          <a:xfrm>
            <a:off x="611065" y="2204864"/>
            <a:ext cx="8000754" cy="4329583"/>
          </a:xfrm>
          <a:prstGeom prst="rect">
            <a:avLst/>
          </a:prstGeom>
        </p:spPr>
        <p:txBody>
          <a:bodyPr wrap="square">
            <a:spAutoFit/>
          </a:bodyPr>
          <a:lstStyle/>
          <a:p>
            <a:pPr marL="257175" indent="-257175">
              <a:lnSpc>
                <a:spcPct val="200000"/>
              </a:lnSpc>
              <a:spcAft>
                <a:spcPts val="600"/>
              </a:spcAft>
              <a:buFont typeface="Symbol" panose="05050102010706020507" pitchFamily="18" charset="2"/>
              <a:buChar char=""/>
              <a:tabLst>
                <a:tab pos="2828925" algn="l"/>
              </a:tabLst>
            </a:pPr>
            <a:r>
              <a:rPr lang="he-IL" sz="2400" b="1" dirty="0" smtClean="0">
                <a:solidFill>
                  <a:prstClr val="black"/>
                </a:solidFill>
                <a:latin typeface="Calibri" panose="020F0502020204030204" pitchFamily="34" charset="0"/>
                <a:ea typeface="Calibri" panose="020F0502020204030204" pitchFamily="34" charset="0"/>
              </a:rPr>
              <a:t>שימוש ברטייה- </a:t>
            </a:r>
            <a:r>
              <a:rPr lang="he-IL" sz="2400" dirty="0">
                <a:solidFill>
                  <a:prstClr val="black"/>
                </a:solidFill>
                <a:latin typeface="Calibri" panose="020F0502020204030204" pitchFamily="34" charset="0"/>
                <a:ea typeface="Calibri" panose="020F0502020204030204" pitchFamily="34" charset="0"/>
              </a:rPr>
              <a:t>מחייב הוראות מהרופא. היישום בפועל משתנה בהתאם לילד (ייתכן ויהיה צורך בזמני הסתגלות קצובים, יש צורך לקיים חשיבה על פעילויות, התאמות של סביבה בהם נעבוד עם או ללא רטייה)</a:t>
            </a:r>
            <a:endParaRPr lang="en-US" sz="2400" dirty="0">
              <a:solidFill>
                <a:prstClr val="black"/>
              </a:solidFill>
              <a:latin typeface="Calibri" panose="020F0502020204030204" pitchFamily="34" charset="0"/>
              <a:ea typeface="Calibri" panose="020F0502020204030204" pitchFamily="34" charset="0"/>
            </a:endParaRPr>
          </a:p>
          <a:p>
            <a:pPr marL="257175" indent="-257175">
              <a:lnSpc>
                <a:spcPct val="200000"/>
              </a:lnSpc>
              <a:spcAft>
                <a:spcPts val="600"/>
              </a:spcAft>
              <a:buFont typeface="Symbol" panose="05050102010706020507" pitchFamily="18" charset="2"/>
              <a:buChar char=""/>
              <a:tabLst>
                <a:tab pos="2828925" algn="l"/>
              </a:tabLst>
            </a:pPr>
            <a:r>
              <a:rPr lang="he-IL" sz="2400" dirty="0">
                <a:solidFill>
                  <a:prstClr val="black"/>
                </a:solidFill>
                <a:latin typeface="Calibri" panose="020F0502020204030204" pitchFamily="34" charset="0"/>
                <a:ea typeface="Calibri" panose="020F0502020204030204" pitchFamily="34" charset="0"/>
              </a:rPr>
              <a:t>שימוש </a:t>
            </a:r>
            <a:r>
              <a:rPr lang="he-IL" sz="2400" dirty="0" err="1" smtClean="0">
                <a:solidFill>
                  <a:prstClr val="black"/>
                </a:solidFill>
                <a:latin typeface="Calibri" panose="020F0502020204030204" pitchFamily="34" charset="0"/>
                <a:ea typeface="Calibri" panose="020F0502020204030204" pitchFamily="34" charset="0"/>
              </a:rPr>
              <a:t>בקונטרסטים</a:t>
            </a:r>
            <a:endParaRPr lang="he-IL" sz="2400" dirty="0">
              <a:solidFill>
                <a:prstClr val="black"/>
              </a:solidFill>
              <a:latin typeface="Calibri" panose="020F0502020204030204" pitchFamily="34" charset="0"/>
              <a:ea typeface="Calibri" panose="020F0502020204030204" pitchFamily="34" charset="0"/>
            </a:endParaRPr>
          </a:p>
          <a:p>
            <a:pPr>
              <a:lnSpc>
                <a:spcPct val="200000"/>
              </a:lnSpc>
              <a:spcAft>
                <a:spcPts val="600"/>
              </a:spcAft>
              <a:tabLst>
                <a:tab pos="2828925" algn="l"/>
              </a:tabLst>
            </a:pPr>
            <a:endParaRPr lang="he-IL" sz="1500" dirty="0">
              <a:solidFill>
                <a:prstClr val="black"/>
              </a:solidFill>
              <a:latin typeface="Calibri" panose="020F0502020204030204" pitchFamily="34" charset="0"/>
              <a:ea typeface="Calibri" panose="020F0502020204030204" pitchFamily="34" charset="0"/>
            </a:endParaRPr>
          </a:p>
        </p:txBody>
      </p:sp>
      <p:sp>
        <p:nvSpPr>
          <p:cNvPr id="3" name="מלבן 2"/>
          <p:cNvSpPr/>
          <p:nvPr/>
        </p:nvSpPr>
        <p:spPr>
          <a:xfrm>
            <a:off x="3314700" y="1124744"/>
            <a:ext cx="5391541"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smtClean="0">
                <a:ln/>
                <a:solidFill>
                  <a:srgbClr val="00B050"/>
                </a:solidFill>
              </a:rPr>
              <a:t>פזילה – דרכי התמודדות </a:t>
            </a:r>
            <a:endParaRPr lang="he-IL" sz="4050" b="1" dirty="0">
              <a:ln/>
              <a:solidFill>
                <a:srgbClr val="00B050"/>
              </a:solidFill>
            </a:endParaRPr>
          </a:p>
        </p:txBody>
      </p:sp>
    </p:spTree>
    <p:extLst>
      <p:ext uri="{BB962C8B-B14F-4D97-AF65-F5344CB8AC3E}">
        <p14:creationId xmlns:p14="http://schemas.microsoft.com/office/powerpoint/2010/main" val="2308067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3528" y="1340768"/>
            <a:ext cx="8471211" cy="4739759"/>
          </a:xfrm>
          <a:prstGeom prst="rect">
            <a:avLst/>
          </a:prstGeom>
        </p:spPr>
        <p:txBody>
          <a:bodyPr wrap="square">
            <a:spAutoFit/>
          </a:bodyPr>
          <a:lstStyle/>
          <a:p>
            <a:pPr>
              <a:lnSpc>
                <a:spcPct val="150000"/>
              </a:lnSpc>
              <a:spcAft>
                <a:spcPts val="600"/>
              </a:spcAft>
              <a:tabLst>
                <a:tab pos="2828925" algn="l"/>
              </a:tabLst>
            </a:pPr>
            <a:r>
              <a:rPr lang="he-IL" sz="2000" b="1" dirty="0">
                <a:solidFill>
                  <a:prstClr val="black"/>
                </a:solidFill>
                <a:latin typeface="Calibri" panose="020F0502020204030204" pitchFamily="34" charset="0"/>
                <a:ea typeface="Calibri" panose="020F0502020204030204" pitchFamily="34" charset="0"/>
              </a:rPr>
              <a:t>עבודה על ראיית עומק </a:t>
            </a:r>
            <a:r>
              <a:rPr lang="he-IL" sz="2000" b="1" dirty="0" smtClean="0">
                <a:solidFill>
                  <a:prstClr val="black"/>
                </a:solidFill>
                <a:latin typeface="Calibri" panose="020F0502020204030204" pitchFamily="34" charset="0"/>
                <a:ea typeface="Calibri" panose="020F0502020204030204" pitchFamily="34" charset="0"/>
              </a:rPr>
              <a:t>מקרוב/מרחוק - </a:t>
            </a:r>
          </a:p>
          <a:p>
            <a:pPr marL="285750" indent="-285750">
              <a:lnSpc>
                <a:spcPct val="150000"/>
              </a:lnSpc>
              <a:buFont typeface="Wingdings" panose="05000000000000000000" pitchFamily="2" charset="2"/>
              <a:buChar char="q"/>
              <a:tabLst>
                <a:tab pos="2828925" algn="l"/>
              </a:tabLst>
            </a:pPr>
            <a:r>
              <a:rPr lang="he-IL" b="1" dirty="0" smtClean="0">
                <a:solidFill>
                  <a:prstClr val="black"/>
                </a:solidFill>
                <a:latin typeface="Calibri" panose="020F0502020204030204" pitchFamily="34" charset="0"/>
                <a:ea typeface="Calibri" panose="020F0502020204030204" pitchFamily="34" charset="0"/>
              </a:rPr>
              <a:t>מרחוק -</a:t>
            </a:r>
            <a:r>
              <a:rPr lang="he-IL" dirty="0" smtClean="0">
                <a:solidFill>
                  <a:prstClr val="black"/>
                </a:solidFill>
                <a:latin typeface="Calibri" panose="020F0502020204030204" pitchFamily="34" charset="0"/>
                <a:ea typeface="Calibri" panose="020F0502020204030204" pitchFamily="34" charset="0"/>
              </a:rPr>
              <a:t> </a:t>
            </a:r>
            <a:r>
              <a:rPr lang="he-IL" dirty="0">
                <a:solidFill>
                  <a:prstClr val="black"/>
                </a:solidFill>
                <a:latin typeface="Calibri" panose="020F0502020204030204" pitchFamily="34" charset="0"/>
                <a:ea typeface="Calibri" panose="020F0502020204030204" pitchFamily="34" charset="0"/>
              </a:rPr>
              <a:t>מסלולים עם עומקים וגבהים שונים, תרגול של מעברים בין משטחים, סימון של מדרגות ועוד.</a:t>
            </a:r>
            <a:endParaRPr lang="en-US" dirty="0">
              <a:solidFill>
                <a:prstClr val="black"/>
              </a:solidFill>
              <a:latin typeface="Calibri" panose="020F0502020204030204" pitchFamily="34" charset="0"/>
              <a:ea typeface="Calibri" panose="020F0502020204030204" pitchFamily="34" charset="0"/>
            </a:endParaRPr>
          </a:p>
          <a:p>
            <a:pPr marL="171450">
              <a:lnSpc>
                <a:spcPct val="150000"/>
              </a:lnSpc>
              <a:tabLst>
                <a:tab pos="2828925" algn="l"/>
              </a:tabLst>
            </a:pPr>
            <a:r>
              <a:rPr lang="he-IL" dirty="0">
                <a:solidFill>
                  <a:prstClr val="black"/>
                </a:solidFill>
                <a:latin typeface="Calibri" panose="020F0502020204030204" pitchFamily="34" charset="0"/>
                <a:ea typeface="Calibri" panose="020F0502020204030204" pitchFamily="34" charset="0"/>
              </a:rPr>
              <a:t>הבחנה בין מקומות מוכרים ושאינם מוכרים, מקומות מוצלים לעומת </a:t>
            </a:r>
            <a:r>
              <a:rPr lang="he-IL" dirty="0" smtClean="0">
                <a:solidFill>
                  <a:prstClr val="black"/>
                </a:solidFill>
                <a:latin typeface="Calibri" panose="020F0502020204030204" pitchFamily="34" charset="0"/>
                <a:ea typeface="Calibri" panose="020F0502020204030204" pitchFamily="34" charset="0"/>
              </a:rPr>
              <a:t>מוארים.</a:t>
            </a:r>
          </a:p>
          <a:p>
            <a:pPr marL="171450">
              <a:lnSpc>
                <a:spcPct val="150000"/>
              </a:lnSpc>
              <a:tabLst>
                <a:tab pos="2828925" algn="l"/>
              </a:tabLst>
            </a:pPr>
            <a:endParaRPr lang="he-IL" dirty="0" smtClean="0">
              <a:solidFill>
                <a:prstClr val="black"/>
              </a:solidFill>
              <a:latin typeface="Calibri" panose="020F0502020204030204" pitchFamily="34" charset="0"/>
              <a:ea typeface="Calibri" panose="020F0502020204030204" pitchFamily="34" charset="0"/>
            </a:endParaRPr>
          </a:p>
          <a:p>
            <a:pPr marL="457200" indent="-285750">
              <a:lnSpc>
                <a:spcPct val="150000"/>
              </a:lnSpc>
              <a:buFont typeface="Wingdings" panose="05000000000000000000" pitchFamily="2" charset="2"/>
              <a:buChar char="q"/>
              <a:tabLst>
                <a:tab pos="2828925" algn="l"/>
              </a:tabLst>
            </a:pPr>
            <a:r>
              <a:rPr lang="he-IL" b="1" dirty="0" smtClean="0">
                <a:solidFill>
                  <a:prstClr val="black"/>
                </a:solidFill>
                <a:latin typeface="Calibri" panose="020F0502020204030204" pitchFamily="34" charset="0"/>
                <a:ea typeface="Calibri" panose="020F0502020204030204" pitchFamily="34" charset="0"/>
              </a:rPr>
              <a:t>מקרוב-</a:t>
            </a:r>
            <a:r>
              <a:rPr lang="he-IL" dirty="0" smtClean="0">
                <a:solidFill>
                  <a:prstClr val="black"/>
                </a:solidFill>
                <a:latin typeface="Calibri" panose="020F0502020204030204" pitchFamily="34" charset="0"/>
                <a:ea typeface="Calibri" panose="020F0502020204030204" pitchFamily="34" charset="0"/>
              </a:rPr>
              <a:t> </a:t>
            </a:r>
            <a:r>
              <a:rPr lang="he-IL" dirty="0">
                <a:solidFill>
                  <a:prstClr val="black"/>
                </a:solidFill>
                <a:latin typeface="Calibri" panose="020F0502020204030204" pitchFamily="34" charset="0"/>
                <a:ea typeface="Calibri" panose="020F0502020204030204" pitchFamily="34" charset="0"/>
              </a:rPr>
              <a:t>הכנסה לתוך קופסאות עם עומקים שונים, השחלות, פאזל עץ, קושי בתיאום מדויק של עין יד, לימוד היחסים בין הפריטים בתמונה עמוסה בדרך של רמזים חד עיניים, כגון: קרוב/ רחוק, הצללות, הדגשות </a:t>
            </a:r>
            <a:r>
              <a:rPr lang="he-IL" dirty="0" smtClean="0">
                <a:solidFill>
                  <a:prstClr val="black"/>
                </a:solidFill>
                <a:latin typeface="Calibri" panose="020F0502020204030204" pitchFamily="34" charset="0"/>
                <a:ea typeface="Calibri" panose="020F0502020204030204" pitchFamily="34" charset="0"/>
              </a:rPr>
              <a:t>והבלטות</a:t>
            </a:r>
          </a:p>
          <a:p>
            <a:pPr marL="457200" indent="-285750">
              <a:lnSpc>
                <a:spcPct val="150000"/>
              </a:lnSpc>
              <a:buFont typeface="Wingdings" panose="05000000000000000000" pitchFamily="2" charset="2"/>
              <a:buChar char="q"/>
              <a:tabLst>
                <a:tab pos="2828925" algn="l"/>
              </a:tabLst>
            </a:pPr>
            <a:r>
              <a:rPr lang="he-IL" dirty="0" smtClean="0">
                <a:solidFill>
                  <a:prstClr val="black"/>
                </a:solidFill>
                <a:latin typeface="Calibri" panose="020F0502020204030204" pitchFamily="34" charset="0"/>
                <a:ea typeface="Calibri" panose="020F0502020204030204" pitchFamily="34" charset="0"/>
              </a:rPr>
              <a:t>היות </a:t>
            </a:r>
            <a:r>
              <a:rPr lang="he-IL" dirty="0">
                <a:solidFill>
                  <a:prstClr val="black"/>
                </a:solidFill>
                <a:latin typeface="Calibri" panose="020F0502020204030204" pitchFamily="34" charset="0"/>
                <a:ea typeface="Calibri" panose="020F0502020204030204" pitchFamily="34" charset="0"/>
              </a:rPr>
              <a:t>וראיית עומק מבוססת לרוב על ניסיון חיים, כלומר היא תוצאה של ידע שאנו צוברים במהלך החיים, יש לחשוף את הילד לידע עולם.</a:t>
            </a:r>
            <a:r>
              <a:rPr lang="he-IL" dirty="0"/>
              <a:t> </a:t>
            </a:r>
            <a:endParaRPr lang="he-IL" dirty="0" smtClean="0"/>
          </a:p>
          <a:p>
            <a:pPr marL="457200" indent="-285750">
              <a:lnSpc>
                <a:spcPct val="150000"/>
              </a:lnSpc>
              <a:buFont typeface="Wingdings" panose="05000000000000000000" pitchFamily="2" charset="2"/>
              <a:buChar char="q"/>
              <a:tabLst>
                <a:tab pos="2828925" algn="l"/>
              </a:tabLst>
            </a:pPr>
            <a:r>
              <a:rPr lang="he-IL" dirty="0" smtClean="0"/>
              <a:t>לוודא </a:t>
            </a:r>
            <a:r>
              <a:rPr lang="he-IL" dirty="0"/>
              <a:t>מהו הצד הדומיננטי בו הילד משתמש לטובת הראייה</a:t>
            </a:r>
            <a:endParaRPr lang="en-US" dirty="0">
              <a:solidFill>
                <a:prstClr val="black"/>
              </a:solidFill>
              <a:latin typeface="Calibri" panose="020F0502020204030204" pitchFamily="34" charset="0"/>
              <a:ea typeface="Calibri" panose="020F0502020204030204" pitchFamily="34" charset="0"/>
            </a:endParaRPr>
          </a:p>
        </p:txBody>
      </p:sp>
      <p:sp>
        <p:nvSpPr>
          <p:cNvPr id="3" name="מלבן 2"/>
          <p:cNvSpPr/>
          <p:nvPr/>
        </p:nvSpPr>
        <p:spPr>
          <a:xfrm>
            <a:off x="3403198" y="476672"/>
            <a:ext cx="5391541"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smtClean="0">
                <a:ln/>
                <a:solidFill>
                  <a:srgbClr val="00B050"/>
                </a:solidFill>
              </a:rPr>
              <a:t>פזילה – דרכי התמודדות </a:t>
            </a:r>
            <a:endParaRPr lang="he-IL" sz="4050" b="1" dirty="0">
              <a:ln/>
              <a:solidFill>
                <a:srgbClr val="00B050"/>
              </a:solidFill>
            </a:endParaRPr>
          </a:p>
        </p:txBody>
      </p:sp>
    </p:spTree>
    <p:extLst>
      <p:ext uri="{BB962C8B-B14F-4D97-AF65-F5344CB8AC3E}">
        <p14:creationId xmlns:p14="http://schemas.microsoft.com/office/powerpoint/2010/main" val="3459146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pPr fontAlgn="base">
              <a:spcBef>
                <a:spcPct val="0"/>
              </a:spcBef>
              <a:spcAft>
                <a:spcPct val="0"/>
              </a:spcAft>
            </a:pPr>
            <a:endParaRPr lang="he-IL" altLang="he-IL" dirty="0">
              <a:solidFill>
                <a:srgbClr val="FFFFFF"/>
              </a:solidFill>
              <a:latin typeface="Tahoma" pitchFamily="34" charset="0"/>
            </a:endParaRPr>
          </a:p>
        </p:txBody>
      </p:sp>
      <p:sp>
        <p:nvSpPr>
          <p:cNvPr id="3" name="מלבן 2"/>
          <p:cNvSpPr/>
          <p:nvPr/>
        </p:nvSpPr>
        <p:spPr>
          <a:xfrm>
            <a:off x="1547664" y="1315368"/>
            <a:ext cx="7129152" cy="1015663"/>
          </a:xfrm>
          <a:prstGeom prst="rect">
            <a:avLst/>
          </a:prstGeom>
        </p:spPr>
        <p:txBody>
          <a:bodyPr wrap="square">
            <a:spAutoFit/>
          </a:bodyPr>
          <a:lstStyle/>
          <a:p>
            <a:pPr marL="214313" indent="-214313">
              <a:lnSpc>
                <a:spcPct val="200000"/>
              </a:lnSpc>
              <a:buFont typeface="Arial" panose="020B0604020202020204" pitchFamily="34" charset="0"/>
              <a:buChar char="•"/>
            </a:pPr>
            <a:r>
              <a:rPr lang="he-IL" sz="1500" dirty="0"/>
              <a:t>אחרי הניתוח, ייתכן מצב של קוצר ראייה או רוחק ראייה ולכן אופן העבודה יהיה עפ"י האבחנה של הילד: </a:t>
            </a:r>
          </a:p>
        </p:txBody>
      </p:sp>
      <p:sp>
        <p:nvSpPr>
          <p:cNvPr id="5" name="מלבן 4"/>
          <p:cNvSpPr/>
          <p:nvPr/>
        </p:nvSpPr>
        <p:spPr>
          <a:xfrm>
            <a:off x="3437561" y="594035"/>
            <a:ext cx="5239255"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a:ln/>
                <a:solidFill>
                  <a:srgbClr val="00B050"/>
                </a:solidFill>
              </a:rPr>
              <a:t>קטרקט דרכי התמודדות </a:t>
            </a:r>
          </a:p>
        </p:txBody>
      </p:sp>
      <p:sp>
        <p:nvSpPr>
          <p:cNvPr id="2" name="מלבן 1"/>
          <p:cNvSpPr/>
          <p:nvPr/>
        </p:nvSpPr>
        <p:spPr>
          <a:xfrm>
            <a:off x="395536" y="2213120"/>
            <a:ext cx="4106069" cy="3877985"/>
          </a:xfrm>
          <a:prstGeom prst="rect">
            <a:avLst/>
          </a:prstGeom>
        </p:spPr>
        <p:txBody>
          <a:bodyPr wrap="square">
            <a:spAutoFit/>
          </a:bodyPr>
          <a:lstStyle/>
          <a:p>
            <a:pPr marL="214313" indent="-214313">
              <a:lnSpc>
                <a:spcPct val="200000"/>
              </a:lnSpc>
              <a:buFont typeface="Arial" panose="020B0604020202020204" pitchFamily="34" charset="0"/>
              <a:buChar char="•"/>
            </a:pPr>
            <a:r>
              <a:rPr lang="he-IL" b="1" dirty="0"/>
              <a:t>בעת רוחק ראייה- </a:t>
            </a:r>
            <a:r>
              <a:rPr lang="he-IL" dirty="0"/>
              <a:t>הדגש </a:t>
            </a:r>
            <a:r>
              <a:rPr lang="he-IL" sz="1500" b="1" dirty="0"/>
              <a:t>בטיפול יהיה על </a:t>
            </a:r>
            <a:r>
              <a:rPr lang="he-IL" sz="1500" dirty="0"/>
              <a:t>שיפור תפקוד הראייה מקרוב. </a:t>
            </a:r>
          </a:p>
          <a:p>
            <a:pPr marL="214313" indent="-214313">
              <a:lnSpc>
                <a:spcPct val="200000"/>
              </a:lnSpc>
              <a:buFont typeface="Arial" panose="020B0604020202020204" pitchFamily="34" charset="0"/>
              <a:buChar char="•"/>
            </a:pPr>
            <a:r>
              <a:rPr lang="he-IL" sz="1500" dirty="0"/>
              <a:t>שימוש </a:t>
            </a:r>
            <a:r>
              <a:rPr lang="he-IL" sz="1500" dirty="0" err="1"/>
              <a:t>בקונטרסטים</a:t>
            </a:r>
            <a:r>
              <a:rPr lang="he-IL" sz="1500" dirty="0"/>
              <a:t>, </a:t>
            </a:r>
          </a:p>
          <a:p>
            <a:pPr marL="214313" indent="-214313">
              <a:lnSpc>
                <a:spcPct val="200000"/>
              </a:lnSpc>
              <a:buFont typeface="Arial" panose="020B0604020202020204" pitchFamily="34" charset="0"/>
              <a:buChar char="•"/>
            </a:pPr>
            <a:r>
              <a:rPr lang="he-IL" sz="1500" dirty="0"/>
              <a:t>התייחסות לזוויות הראייה שבהם הראייה מיטבית</a:t>
            </a:r>
          </a:p>
          <a:p>
            <a:pPr marL="214313" indent="-214313">
              <a:lnSpc>
                <a:spcPct val="200000"/>
              </a:lnSpc>
              <a:buFont typeface="Arial" panose="020B0604020202020204" pitchFamily="34" charset="0"/>
              <a:buChar char="•"/>
            </a:pPr>
            <a:r>
              <a:rPr lang="he-IL" sz="1500" dirty="0"/>
              <a:t>הגדלות בהקשר של תמונה עמוסת פריטים, פרטים קטנים בתוך תמונה.</a:t>
            </a:r>
          </a:p>
          <a:p>
            <a:pPr marL="214313" indent="-214313">
              <a:lnSpc>
                <a:spcPct val="200000"/>
              </a:lnSpc>
              <a:buFont typeface="Arial" panose="020B0604020202020204" pitchFamily="34" charset="0"/>
              <a:buChar char="•"/>
            </a:pPr>
            <a:r>
              <a:rPr lang="he-IL" sz="1500" dirty="0"/>
              <a:t>התאמת משקפיים ואביזרי הגדלה</a:t>
            </a:r>
          </a:p>
          <a:p>
            <a:pPr marL="214313" indent="-214313">
              <a:lnSpc>
                <a:spcPct val="200000"/>
              </a:lnSpc>
              <a:buFont typeface="Arial" panose="020B0604020202020204" pitchFamily="34" charset="0"/>
              <a:buChar char="•"/>
            </a:pPr>
            <a:r>
              <a:rPr lang="he-IL" sz="1500" dirty="0"/>
              <a:t>התאמת פילטרים להקלה בסנוור בבית </a:t>
            </a:r>
            <a:r>
              <a:rPr lang="he-IL" sz="1500" dirty="0" smtClean="0"/>
              <a:t>ובחוץ</a:t>
            </a:r>
            <a:endParaRPr lang="he-IL" sz="1500" dirty="0"/>
          </a:p>
        </p:txBody>
      </p:sp>
      <p:sp>
        <p:nvSpPr>
          <p:cNvPr id="4" name="מלבן 3"/>
          <p:cNvSpPr/>
          <p:nvPr/>
        </p:nvSpPr>
        <p:spPr>
          <a:xfrm>
            <a:off x="4285581" y="2213120"/>
            <a:ext cx="4572000" cy="4524315"/>
          </a:xfrm>
          <a:prstGeom prst="rect">
            <a:avLst/>
          </a:prstGeom>
        </p:spPr>
        <p:txBody>
          <a:bodyPr>
            <a:spAutoFit/>
          </a:bodyPr>
          <a:lstStyle/>
          <a:p>
            <a:pPr marL="214313" indent="-214313">
              <a:lnSpc>
                <a:spcPct val="200000"/>
              </a:lnSpc>
              <a:buFont typeface="Arial" panose="020B0604020202020204" pitchFamily="34" charset="0"/>
              <a:buChar char="•"/>
            </a:pPr>
            <a:r>
              <a:rPr lang="he-IL" b="1" dirty="0"/>
              <a:t>בעת קוצר </a:t>
            </a:r>
            <a:r>
              <a:rPr lang="he-IL" b="1" dirty="0" smtClean="0"/>
              <a:t>ראייה: </a:t>
            </a:r>
            <a:r>
              <a:rPr lang="he-IL" dirty="0" smtClean="0"/>
              <a:t>ראייה </a:t>
            </a:r>
            <a:r>
              <a:rPr lang="he-IL" dirty="0"/>
              <a:t>טובה מקרוב ולכן הדגש יהיה על שיפור תפקוד הראייה מרחוק:</a:t>
            </a:r>
          </a:p>
          <a:p>
            <a:pPr marL="214313" indent="-214313">
              <a:lnSpc>
                <a:spcPct val="200000"/>
              </a:lnSpc>
              <a:buFont typeface="Arial" panose="020B0604020202020204" pitchFamily="34" charset="0"/>
              <a:buChar char="•"/>
            </a:pPr>
            <a:r>
              <a:rPr lang="he-IL" dirty="0"/>
              <a:t>מיומנויות הסריקה- ספונטנית ומכוונת. כלומר, זיהוי ואיתור של חפץ/תמונה/דמות במרחב במצבים של תנאי סביבה משתנים (עומס, מותאם/ לא מותאם, מוכר/ לא מוכר). </a:t>
            </a:r>
          </a:p>
          <a:p>
            <a:pPr marL="214313" indent="-214313">
              <a:lnSpc>
                <a:spcPct val="200000"/>
              </a:lnSpc>
              <a:buFont typeface="Arial" panose="020B0604020202020204" pitchFamily="34" charset="0"/>
              <a:buChar char="•"/>
            </a:pPr>
            <a:r>
              <a:rPr lang="he-IL" dirty="0"/>
              <a:t>למידה של סימנים חזותיים אשר מאפיינים את החפצים/דמויות/תמונות/המרחב.</a:t>
            </a:r>
          </a:p>
        </p:txBody>
      </p:sp>
    </p:spTree>
    <p:extLst>
      <p:ext uri="{BB962C8B-B14F-4D97-AF65-F5344CB8AC3E}">
        <p14:creationId xmlns:p14="http://schemas.microsoft.com/office/powerpoint/2010/main" val="2792750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2012-05-25 16.30.44.jpg"/>
          <p:cNvSpPr>
            <a:spLocks noChangeAspect="1" noChangeArrowheads="1"/>
          </p:cNvSpPr>
          <p:nvPr/>
        </p:nvSpPr>
        <p:spPr bwMode="auto">
          <a:xfrm>
            <a:off x="3314700" y="3314700"/>
            <a:ext cx="228600" cy="228600"/>
          </a:xfrm>
          <a:prstGeom prst="rect">
            <a:avLst/>
          </a:prstGeom>
          <a:noFill/>
          <a:ln w="9525">
            <a:noFill/>
            <a:miter lim="800000"/>
            <a:headEnd/>
            <a:tailEnd/>
          </a:ln>
        </p:spPr>
        <p:txBody>
          <a:bodyPr/>
          <a:lstStyle/>
          <a:p>
            <a:endParaRPr lang="he-IL" altLang="he-IL" dirty="0">
              <a:solidFill>
                <a:srgbClr val="FFFFFF"/>
              </a:solidFill>
              <a:latin typeface="Tahoma" pitchFamily="34" charset="0"/>
            </a:endParaRPr>
          </a:p>
        </p:txBody>
      </p:sp>
      <p:sp>
        <p:nvSpPr>
          <p:cNvPr id="4" name="מלבן 3"/>
          <p:cNvSpPr/>
          <p:nvPr/>
        </p:nvSpPr>
        <p:spPr>
          <a:xfrm>
            <a:off x="5417840" y="1844824"/>
            <a:ext cx="3540425" cy="2931572"/>
          </a:xfrm>
          <a:prstGeom prst="rect">
            <a:avLst/>
          </a:prstGeom>
        </p:spPr>
        <p:txBody>
          <a:bodyPr wrap="square">
            <a:spAutoFit/>
          </a:bodyPr>
          <a:lstStyle/>
          <a:p>
            <a:pPr>
              <a:lnSpc>
                <a:spcPct val="150000"/>
              </a:lnSpc>
            </a:pPr>
            <a:r>
              <a:rPr lang="he-IL" sz="1500" b="1" dirty="0" smtClean="0">
                <a:solidFill>
                  <a:prstClr val="black"/>
                </a:solidFill>
              </a:rPr>
              <a:t>התייחסות </a:t>
            </a:r>
            <a:r>
              <a:rPr lang="he-IL" sz="1500" b="1" dirty="0">
                <a:solidFill>
                  <a:prstClr val="black"/>
                </a:solidFill>
              </a:rPr>
              <a:t>לסנוור:</a:t>
            </a:r>
          </a:p>
          <a:p>
            <a:pPr>
              <a:lnSpc>
                <a:spcPct val="150000"/>
              </a:lnSpc>
            </a:pPr>
            <a:r>
              <a:rPr lang="he-IL" dirty="0">
                <a:solidFill>
                  <a:prstClr val="black"/>
                </a:solidFill>
              </a:rPr>
              <a:t>משקפי שמש / מתכהות</a:t>
            </a:r>
          </a:p>
          <a:p>
            <a:pPr>
              <a:lnSpc>
                <a:spcPct val="150000"/>
              </a:lnSpc>
            </a:pPr>
            <a:r>
              <a:rPr lang="he-IL" dirty="0">
                <a:solidFill>
                  <a:prstClr val="black"/>
                </a:solidFill>
              </a:rPr>
              <a:t>מקום ישיבה בגן (לא מול חלון או מקור אור אחר)</a:t>
            </a:r>
          </a:p>
          <a:p>
            <a:pPr>
              <a:lnSpc>
                <a:spcPct val="150000"/>
              </a:lnSpc>
            </a:pPr>
            <a:r>
              <a:rPr lang="he-IL" dirty="0">
                <a:solidFill>
                  <a:prstClr val="black"/>
                </a:solidFill>
              </a:rPr>
              <a:t>הצללות בגן ובחצר</a:t>
            </a:r>
          </a:p>
          <a:p>
            <a:pPr>
              <a:lnSpc>
                <a:spcPct val="150000"/>
              </a:lnSpc>
            </a:pPr>
            <a:r>
              <a:rPr lang="he-IL" dirty="0">
                <a:solidFill>
                  <a:prstClr val="black"/>
                </a:solidFill>
              </a:rPr>
              <a:t>פילטרים (מסננים) בגן ובחלל סגור</a:t>
            </a:r>
          </a:p>
          <a:p>
            <a:pPr>
              <a:lnSpc>
                <a:spcPct val="150000"/>
              </a:lnSpc>
            </a:pPr>
            <a:endParaRPr lang="he-IL" dirty="0">
              <a:solidFill>
                <a:prstClr val="black"/>
              </a:solidFill>
            </a:endParaRPr>
          </a:p>
        </p:txBody>
      </p:sp>
      <p:sp>
        <p:nvSpPr>
          <p:cNvPr id="6" name="מלבן 5"/>
          <p:cNvSpPr/>
          <p:nvPr/>
        </p:nvSpPr>
        <p:spPr>
          <a:xfrm>
            <a:off x="3131840" y="600967"/>
            <a:ext cx="5556649"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smtClean="0">
                <a:ln/>
                <a:solidFill>
                  <a:srgbClr val="00B050"/>
                </a:solidFill>
              </a:rPr>
              <a:t>לבקנות – דרכי התמודדות</a:t>
            </a:r>
            <a:endParaRPr lang="he-IL" sz="4050" b="1" dirty="0">
              <a:ln/>
              <a:solidFill>
                <a:srgbClr val="00B050"/>
              </a:solidFill>
            </a:endParaRPr>
          </a:p>
        </p:txBody>
      </p:sp>
      <p:sp>
        <p:nvSpPr>
          <p:cNvPr id="2" name="מלבן 1"/>
          <p:cNvSpPr/>
          <p:nvPr/>
        </p:nvSpPr>
        <p:spPr>
          <a:xfrm>
            <a:off x="323528" y="1628800"/>
            <a:ext cx="5094312" cy="4662815"/>
          </a:xfrm>
          <a:prstGeom prst="rect">
            <a:avLst/>
          </a:prstGeom>
        </p:spPr>
        <p:txBody>
          <a:bodyPr wrap="square">
            <a:spAutoFit/>
          </a:bodyPr>
          <a:lstStyle/>
          <a:p>
            <a:pPr>
              <a:lnSpc>
                <a:spcPct val="150000"/>
              </a:lnSpc>
            </a:pPr>
            <a:r>
              <a:rPr lang="he-IL" b="1" dirty="0">
                <a:solidFill>
                  <a:prstClr val="black"/>
                </a:solidFill>
              </a:rPr>
              <a:t>התייחסות </a:t>
            </a:r>
            <a:r>
              <a:rPr lang="he-IL" b="1" dirty="0" err="1">
                <a:solidFill>
                  <a:prstClr val="black"/>
                </a:solidFill>
              </a:rPr>
              <a:t>לניסטגמוס</a:t>
            </a:r>
            <a:r>
              <a:rPr lang="he-IL" b="1" dirty="0">
                <a:solidFill>
                  <a:prstClr val="black"/>
                </a:solidFill>
              </a:rPr>
              <a:t>- </a:t>
            </a:r>
          </a:p>
          <a:p>
            <a:pPr>
              <a:lnSpc>
                <a:spcPct val="150000"/>
              </a:lnSpc>
            </a:pPr>
            <a:r>
              <a:rPr lang="he-IL" dirty="0">
                <a:solidFill>
                  <a:prstClr val="black"/>
                </a:solidFill>
              </a:rPr>
              <a:t>משחקים ופעילויות המעודדים עקיבה אחר חפצים בתנועה, בשל הקושי בביצוע מיומנות המיקוד והעתקת </a:t>
            </a:r>
            <a:r>
              <a:rPr lang="he-IL" dirty="0" smtClean="0">
                <a:solidFill>
                  <a:prstClr val="black"/>
                </a:solidFill>
              </a:rPr>
              <a:t>מבט </a:t>
            </a:r>
            <a:r>
              <a:rPr lang="he-IL" dirty="0">
                <a:solidFill>
                  <a:prstClr val="black"/>
                </a:solidFill>
              </a:rPr>
              <a:t>כל פעם מחדש.</a:t>
            </a:r>
          </a:p>
          <a:p>
            <a:pPr>
              <a:lnSpc>
                <a:spcPct val="150000"/>
              </a:lnSpc>
            </a:pPr>
            <a:r>
              <a:rPr lang="he-IL" dirty="0">
                <a:solidFill>
                  <a:prstClr val="black"/>
                </a:solidFill>
              </a:rPr>
              <a:t>נקודת האפס ((</a:t>
            </a:r>
            <a:r>
              <a:rPr lang="en-US" dirty="0">
                <a:solidFill>
                  <a:prstClr val="black"/>
                </a:solidFill>
              </a:rPr>
              <a:t>null point -</a:t>
            </a:r>
            <a:r>
              <a:rPr lang="he-IL" dirty="0">
                <a:solidFill>
                  <a:prstClr val="black"/>
                </a:solidFill>
              </a:rPr>
              <a:t>לעודד את מציאת המנח בו </a:t>
            </a:r>
          </a:p>
          <a:p>
            <a:pPr>
              <a:lnSpc>
                <a:spcPct val="150000"/>
              </a:lnSpc>
            </a:pPr>
            <a:r>
              <a:rPr lang="he-IL" dirty="0" err="1">
                <a:solidFill>
                  <a:prstClr val="black"/>
                </a:solidFill>
              </a:rPr>
              <a:t>הניסטגמוס</a:t>
            </a:r>
            <a:r>
              <a:rPr lang="he-IL" dirty="0">
                <a:solidFill>
                  <a:prstClr val="black"/>
                </a:solidFill>
              </a:rPr>
              <a:t> פוחת לטובת שיפור חדות הראייה.</a:t>
            </a:r>
          </a:p>
          <a:p>
            <a:pPr>
              <a:lnSpc>
                <a:spcPct val="150000"/>
              </a:lnSpc>
            </a:pPr>
            <a:r>
              <a:rPr lang="he-IL" dirty="0">
                <a:solidFill>
                  <a:prstClr val="black"/>
                </a:solidFill>
              </a:rPr>
              <a:t>מתן זמן בזיהוי בשל איטיות התגובה.</a:t>
            </a:r>
          </a:p>
          <a:p>
            <a:pPr>
              <a:lnSpc>
                <a:spcPct val="150000"/>
              </a:lnSpc>
            </a:pPr>
            <a:r>
              <a:rPr lang="he-IL" dirty="0">
                <a:solidFill>
                  <a:prstClr val="black"/>
                </a:solidFill>
              </a:rPr>
              <a:t>התייחסות לפגיעה בתשבורת מופיעה בערך "קטרקט"</a:t>
            </a:r>
          </a:p>
          <a:p>
            <a:pPr>
              <a:lnSpc>
                <a:spcPct val="150000"/>
              </a:lnSpc>
            </a:pPr>
            <a:r>
              <a:rPr lang="he-IL" dirty="0">
                <a:solidFill>
                  <a:prstClr val="black"/>
                </a:solidFill>
              </a:rPr>
              <a:t>עידוד קשר עין</a:t>
            </a:r>
          </a:p>
          <a:p>
            <a:pPr>
              <a:lnSpc>
                <a:spcPct val="150000"/>
              </a:lnSpc>
            </a:pPr>
            <a:r>
              <a:rPr lang="he-IL" dirty="0">
                <a:solidFill>
                  <a:prstClr val="black"/>
                </a:solidFill>
              </a:rPr>
              <a:t>שימוש בקונטרסטיים.</a:t>
            </a:r>
          </a:p>
          <a:p>
            <a:pPr>
              <a:lnSpc>
                <a:spcPct val="150000"/>
              </a:lnSpc>
            </a:pPr>
            <a:r>
              <a:rPr lang="he-IL" dirty="0">
                <a:solidFill>
                  <a:prstClr val="black"/>
                </a:solidFill>
              </a:rPr>
              <a:t>שימוש בהגדלות לקרוב בעת הצורך*</a:t>
            </a:r>
          </a:p>
        </p:txBody>
      </p:sp>
    </p:spTree>
    <p:extLst>
      <p:ext uri="{BB962C8B-B14F-4D97-AF65-F5344CB8AC3E}">
        <p14:creationId xmlns:p14="http://schemas.microsoft.com/office/powerpoint/2010/main" val="1142220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80528" y="1052736"/>
            <a:ext cx="9073008" cy="4473019"/>
          </a:xfrm>
          <a:prstGeom prst="rect">
            <a:avLst/>
          </a:prstGeom>
        </p:spPr>
        <p:txBody>
          <a:bodyPr wrap="square">
            <a:spAutoFit/>
          </a:bodyPr>
          <a:lstStyle/>
          <a:p>
            <a:endParaRPr lang="he-IL" sz="1500" dirty="0"/>
          </a:p>
          <a:p>
            <a:endParaRPr lang="he-IL" sz="1500" dirty="0"/>
          </a:p>
          <a:p>
            <a:endParaRPr lang="he-IL" sz="1500" dirty="0" smtClean="0"/>
          </a:p>
          <a:p>
            <a:pPr marL="342900" indent="-342900">
              <a:lnSpc>
                <a:spcPct val="150000"/>
              </a:lnSpc>
              <a:buFont typeface="Arial" panose="020B0604020202020204" pitchFamily="34" charset="0"/>
              <a:buChar char="•"/>
            </a:pPr>
            <a:r>
              <a:rPr lang="he-IL" dirty="0" smtClean="0"/>
              <a:t>יש </a:t>
            </a:r>
            <a:r>
              <a:rPr lang="he-IL" dirty="0"/>
              <a:t>לאפשר לילד למצוא את מנח הראש המתאים לו ביותר. </a:t>
            </a:r>
          </a:p>
          <a:p>
            <a:pPr marL="342900" indent="-342900">
              <a:lnSpc>
                <a:spcPct val="150000"/>
              </a:lnSpc>
              <a:buFont typeface="Arial" panose="020B0604020202020204" pitchFamily="34" charset="0"/>
              <a:buChar char="•"/>
            </a:pPr>
            <a:r>
              <a:rPr lang="he-IL" dirty="0" smtClean="0"/>
              <a:t>לעיתים </a:t>
            </a:r>
            <a:r>
              <a:rPr lang="he-IL" dirty="0"/>
              <a:t>יש צורך בפיזיותרפיה על מנת להתמודד עם </a:t>
            </a:r>
            <a:r>
              <a:rPr lang="he-IL" dirty="0" smtClean="0"/>
              <a:t> </a:t>
            </a:r>
            <a:r>
              <a:rPr lang="he-IL" dirty="0"/>
              <a:t>ההשפעה הפיזית </a:t>
            </a:r>
            <a:endParaRPr lang="he-IL" dirty="0" smtClean="0"/>
          </a:p>
          <a:p>
            <a:pPr marL="342900" indent="-342900">
              <a:lnSpc>
                <a:spcPct val="150000"/>
              </a:lnSpc>
              <a:buFont typeface="Arial" panose="020B0604020202020204" pitchFamily="34" charset="0"/>
              <a:buChar char="•"/>
            </a:pPr>
            <a:r>
              <a:rPr lang="he-IL" dirty="0" smtClean="0"/>
              <a:t>של </a:t>
            </a:r>
            <a:r>
              <a:rPr lang="he-IL" dirty="0"/>
              <a:t>הטיית </a:t>
            </a:r>
            <a:r>
              <a:rPr lang="he-IL" dirty="0" smtClean="0"/>
              <a:t>הראש.</a:t>
            </a:r>
          </a:p>
          <a:p>
            <a:pPr marL="342900" indent="-342900">
              <a:lnSpc>
                <a:spcPct val="150000"/>
              </a:lnSpc>
              <a:buFont typeface="Arial" panose="020B0604020202020204" pitchFamily="34" charset="0"/>
              <a:buChar char="•"/>
            </a:pPr>
            <a:r>
              <a:rPr lang="he-IL" dirty="0" smtClean="0"/>
              <a:t>שימוש </a:t>
            </a:r>
            <a:r>
              <a:rPr lang="he-IL" dirty="0"/>
              <a:t>במשחקים המעודדים את הילד לעקוב אחר חפץ זז </a:t>
            </a:r>
            <a:r>
              <a:rPr lang="he-IL" dirty="0" smtClean="0"/>
              <a:t>בשל </a:t>
            </a:r>
            <a:r>
              <a:rPr lang="he-IL" dirty="0"/>
              <a:t>הקושי בביצוע מיומנות המיקוד והעתקת מבט כל </a:t>
            </a:r>
            <a:r>
              <a:rPr lang="he-IL" dirty="0" smtClean="0"/>
              <a:t>פעם </a:t>
            </a:r>
            <a:r>
              <a:rPr lang="he-IL" dirty="0"/>
              <a:t>מחדש (כגון: כדור, חישוק, מכוניות וכו</a:t>
            </a:r>
            <a:r>
              <a:rPr lang="he-IL" dirty="0" smtClean="0"/>
              <a:t>')</a:t>
            </a:r>
          </a:p>
          <a:p>
            <a:pPr marL="342900" indent="-342900">
              <a:lnSpc>
                <a:spcPct val="150000"/>
              </a:lnSpc>
              <a:buFont typeface="Arial" panose="020B0604020202020204" pitchFamily="34" charset="0"/>
              <a:buChar char="•"/>
            </a:pPr>
            <a:r>
              <a:rPr lang="he-IL" dirty="0" smtClean="0"/>
              <a:t>שימוש </a:t>
            </a:r>
            <a:r>
              <a:rPr lang="he-IL" dirty="0"/>
              <a:t>בפעילויות המערבות תנועה </a:t>
            </a:r>
            <a:r>
              <a:rPr lang="he-IL" dirty="0" smtClean="0"/>
              <a:t>במרחב.</a:t>
            </a:r>
          </a:p>
          <a:p>
            <a:pPr marL="342900" indent="-342900">
              <a:lnSpc>
                <a:spcPct val="150000"/>
              </a:lnSpc>
              <a:buFont typeface="Arial" panose="020B0604020202020204" pitchFamily="34" charset="0"/>
              <a:buChar char="•"/>
            </a:pPr>
            <a:r>
              <a:rPr lang="he-IL" dirty="0" smtClean="0"/>
              <a:t>לבצע </a:t>
            </a:r>
            <a:r>
              <a:rPr lang="he-IL" dirty="0"/>
              <a:t>היכרות מעמיקה מקרוב עם חפצים ומאפייניהם </a:t>
            </a:r>
            <a:r>
              <a:rPr lang="he-IL" dirty="0" smtClean="0"/>
              <a:t>הוויזואליים</a:t>
            </a:r>
            <a:r>
              <a:rPr lang="he-IL" dirty="0"/>
              <a:t>, </a:t>
            </a:r>
            <a:r>
              <a:rPr lang="he-IL" dirty="0" smtClean="0"/>
              <a:t>על </a:t>
            </a:r>
            <a:r>
              <a:rPr lang="he-IL" dirty="0"/>
              <a:t>מנת להשתמש בהם לזיהוי ופענוח </a:t>
            </a:r>
            <a:r>
              <a:rPr lang="he-IL" dirty="0" smtClean="0"/>
              <a:t>מרחוק.</a:t>
            </a:r>
          </a:p>
          <a:p>
            <a:pPr marL="342900" indent="-342900">
              <a:lnSpc>
                <a:spcPct val="150000"/>
              </a:lnSpc>
              <a:buFont typeface="Arial" panose="020B0604020202020204" pitchFamily="34" charset="0"/>
              <a:buChar char="•"/>
            </a:pPr>
            <a:r>
              <a:rPr lang="he-IL" dirty="0" smtClean="0"/>
              <a:t>לאפשר </a:t>
            </a:r>
            <a:r>
              <a:rPr lang="he-IL" dirty="0"/>
              <a:t>זמן ממושך יותר כדי לזהות </a:t>
            </a:r>
            <a:r>
              <a:rPr lang="he-IL" dirty="0" smtClean="0"/>
              <a:t>דברים.</a:t>
            </a:r>
          </a:p>
        </p:txBody>
      </p:sp>
    </p:spTree>
    <p:extLst>
      <p:ext uri="{BB962C8B-B14F-4D97-AF65-F5344CB8AC3E}">
        <p14:creationId xmlns:p14="http://schemas.microsoft.com/office/powerpoint/2010/main" val="3204697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7544" y="1772816"/>
            <a:ext cx="8345016" cy="4594335"/>
          </a:xfrm>
          <a:prstGeom prst="rect">
            <a:avLst/>
          </a:prstGeom>
        </p:spPr>
        <p:txBody>
          <a:bodyPr wrap="square">
            <a:spAutoFit/>
          </a:bodyPr>
          <a:lstStyle/>
          <a:p>
            <a:pPr marL="285750" indent="-285750">
              <a:lnSpc>
                <a:spcPct val="200000"/>
              </a:lnSpc>
              <a:buFont typeface="Arial" panose="020B0604020202020204" pitchFamily="34" charset="0"/>
              <a:buChar char="•"/>
            </a:pPr>
            <a:r>
              <a:rPr lang="he-IL" dirty="0"/>
              <a:t>עידוד קשר עין בדרך של הבלטות והדגשות אזור הפנים והעיניים וחיזוק השימוש הספונטני בקשר עין.</a:t>
            </a:r>
          </a:p>
          <a:p>
            <a:pPr marL="285750" indent="-285750">
              <a:lnSpc>
                <a:spcPct val="200000"/>
              </a:lnSpc>
              <a:buFont typeface="Arial" panose="020B0604020202020204" pitchFamily="34" charset="0"/>
              <a:buChar char="•"/>
            </a:pPr>
            <a:r>
              <a:rPr lang="he-IL" dirty="0"/>
              <a:t>הדגשת השפתיים </a:t>
            </a:r>
            <a:r>
              <a:rPr lang="he-IL" dirty="0" err="1"/>
              <a:t>ותימלול</a:t>
            </a:r>
            <a:r>
              <a:rPr lang="he-IL" dirty="0"/>
              <a:t> הרגש הנלווה להבעת הפנים.</a:t>
            </a:r>
          </a:p>
          <a:p>
            <a:pPr marL="285750" indent="-285750">
              <a:lnSpc>
                <a:spcPct val="200000"/>
              </a:lnSpc>
              <a:buFont typeface="Arial" panose="020B0604020202020204" pitchFamily="34" charset="0"/>
              <a:buChar char="•"/>
            </a:pPr>
            <a:r>
              <a:rPr lang="he-IL" dirty="0"/>
              <a:t>ללמד את הילד לסרוק באופן יעיל ושיטתי על מנת לחבר את הפרטים הקטנים לראיית השלם (ראיית המכלול</a:t>
            </a:r>
            <a:r>
              <a:rPr lang="he-IL" dirty="0" smtClean="0"/>
              <a:t>).</a:t>
            </a:r>
            <a:endParaRPr lang="he-IL" dirty="0"/>
          </a:p>
          <a:p>
            <a:pPr marL="285750" indent="-285750">
              <a:lnSpc>
                <a:spcPct val="200000"/>
              </a:lnSpc>
              <a:buFont typeface="Arial" panose="020B0604020202020204" pitchFamily="34" charset="0"/>
              <a:buChar char="•"/>
            </a:pPr>
            <a:r>
              <a:rPr lang="he-IL" dirty="0" smtClean="0"/>
              <a:t>התאמת </a:t>
            </a:r>
            <a:r>
              <a:rPr lang="he-IL" dirty="0"/>
              <a:t>פילטרים (מסננים) להקלה בסנוור שגורם לריצוד  יתר*</a:t>
            </a:r>
          </a:p>
          <a:p>
            <a:pPr marL="285750" indent="-285750">
              <a:lnSpc>
                <a:spcPct val="200000"/>
              </a:lnSpc>
              <a:buFont typeface="Arial" panose="020B0604020202020204" pitchFamily="34" charset="0"/>
              <a:buChar char="•"/>
            </a:pPr>
            <a:r>
              <a:rPr lang="he-IL" dirty="0" smtClean="0"/>
              <a:t>שימוש </a:t>
            </a:r>
            <a:r>
              <a:rPr lang="he-IL" dirty="0"/>
              <a:t>בהגדלות </a:t>
            </a:r>
            <a:r>
              <a:rPr lang="he-IL" dirty="0" err="1"/>
              <a:t>ובטמ"סים</a:t>
            </a:r>
            <a:r>
              <a:rPr lang="he-IL" dirty="0"/>
              <a:t> בעת הצורך*</a:t>
            </a:r>
          </a:p>
          <a:p>
            <a:pPr marL="285750" indent="-285750">
              <a:lnSpc>
                <a:spcPct val="200000"/>
              </a:lnSpc>
              <a:buFont typeface="Arial" panose="020B0604020202020204" pitchFamily="34" charset="0"/>
              <a:buChar char="•"/>
            </a:pPr>
            <a:endParaRPr lang="he-IL" sz="2400" dirty="0"/>
          </a:p>
        </p:txBody>
      </p:sp>
    </p:spTree>
    <p:extLst>
      <p:ext uri="{BB962C8B-B14F-4D97-AF65-F5344CB8AC3E}">
        <p14:creationId xmlns:p14="http://schemas.microsoft.com/office/powerpoint/2010/main" val="427679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39552" y="1997839"/>
            <a:ext cx="7848872" cy="4409669"/>
          </a:xfrm>
          <a:prstGeom prst="rect">
            <a:avLst/>
          </a:prstGeom>
        </p:spPr>
        <p:txBody>
          <a:bodyPr wrap="square">
            <a:spAutoFit/>
          </a:bodyPr>
          <a:lstStyle/>
          <a:p>
            <a:pPr marL="285750" indent="-285750">
              <a:lnSpc>
                <a:spcPct val="200000"/>
              </a:lnSpc>
              <a:buFont typeface="Arial" panose="020B0604020202020204" pitchFamily="34" charset="0"/>
              <a:buChar char="•"/>
            </a:pPr>
            <a:r>
              <a:rPr lang="he-IL" sz="2400" dirty="0"/>
              <a:t>משחקים ופעילויות המעודדים עקיבה אחר חפצים בתנועה, בשל הקושי בביצוע מיומנות המיקוד והעתקת מבט כל פעם מחדש.</a:t>
            </a:r>
          </a:p>
          <a:p>
            <a:pPr marL="285750" indent="-285750">
              <a:lnSpc>
                <a:spcPct val="200000"/>
              </a:lnSpc>
              <a:buFont typeface="Arial" panose="020B0604020202020204" pitchFamily="34" charset="0"/>
              <a:buChar char="•"/>
            </a:pPr>
            <a:r>
              <a:rPr lang="he-IL" sz="2400" dirty="0"/>
              <a:t>נקודת האפס ((</a:t>
            </a:r>
            <a:r>
              <a:rPr lang="en-US" sz="2400" dirty="0"/>
              <a:t>null point -</a:t>
            </a:r>
            <a:r>
              <a:rPr lang="he-IL" sz="2400" dirty="0"/>
              <a:t>לעודד את מציאת המנח בו </a:t>
            </a:r>
          </a:p>
          <a:p>
            <a:pPr marL="285750" indent="-285750">
              <a:lnSpc>
                <a:spcPct val="200000"/>
              </a:lnSpc>
              <a:buFont typeface="Arial" panose="020B0604020202020204" pitchFamily="34" charset="0"/>
              <a:buChar char="•"/>
            </a:pPr>
            <a:r>
              <a:rPr lang="he-IL" sz="2400" dirty="0" err="1"/>
              <a:t>הניסטגמוס</a:t>
            </a:r>
            <a:r>
              <a:rPr lang="he-IL" sz="2400" dirty="0"/>
              <a:t> פוחת לטובת שיפור חדות הראייה.</a:t>
            </a:r>
          </a:p>
          <a:p>
            <a:pPr marL="285750" indent="-285750">
              <a:lnSpc>
                <a:spcPct val="200000"/>
              </a:lnSpc>
              <a:buFont typeface="Arial" panose="020B0604020202020204" pitchFamily="34" charset="0"/>
              <a:buChar char="•"/>
            </a:pPr>
            <a:r>
              <a:rPr lang="en-US" sz="2400" dirty="0"/>
              <a:t>o</a:t>
            </a:r>
            <a:r>
              <a:rPr lang="he-IL" sz="2400" dirty="0"/>
              <a:t>מתן זמן בזיהוי בשל איטיות התגובה.</a:t>
            </a:r>
          </a:p>
          <a:p>
            <a:pPr marL="285750" indent="-285750">
              <a:lnSpc>
                <a:spcPct val="200000"/>
              </a:lnSpc>
              <a:buFont typeface="Arial" panose="020B0604020202020204" pitchFamily="34" charset="0"/>
              <a:buChar char="•"/>
            </a:pPr>
            <a:r>
              <a:rPr lang="he-IL" sz="2400" dirty="0"/>
              <a:t>•התייחסות לפגיעה בתשבורת מופיעה בערך "קטרקט"</a:t>
            </a:r>
          </a:p>
        </p:txBody>
      </p:sp>
      <p:sp>
        <p:nvSpPr>
          <p:cNvPr id="4" name="מלבן 3"/>
          <p:cNvSpPr/>
          <p:nvPr/>
        </p:nvSpPr>
        <p:spPr>
          <a:xfrm>
            <a:off x="2367133" y="741425"/>
            <a:ext cx="5731377"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4050" b="1" dirty="0" err="1" smtClean="0">
                <a:ln/>
                <a:solidFill>
                  <a:srgbClr val="00B050"/>
                </a:solidFill>
              </a:rPr>
              <a:t>ניסטגמוס</a:t>
            </a:r>
            <a:r>
              <a:rPr lang="he-IL" sz="4050" b="1" dirty="0" smtClean="0">
                <a:ln/>
                <a:solidFill>
                  <a:srgbClr val="00B050"/>
                </a:solidFill>
              </a:rPr>
              <a:t> דרכי התמודדות </a:t>
            </a:r>
            <a:endParaRPr lang="he-IL" sz="4050" b="1" dirty="0">
              <a:ln/>
              <a:solidFill>
                <a:srgbClr val="00B050"/>
              </a:solidFill>
            </a:endParaRPr>
          </a:p>
        </p:txBody>
      </p:sp>
    </p:spTree>
    <p:extLst>
      <p:ext uri="{BB962C8B-B14F-4D97-AF65-F5344CB8AC3E}">
        <p14:creationId xmlns:p14="http://schemas.microsoft.com/office/powerpoint/2010/main" val="2680055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461399" y="1700808"/>
            <a:ext cx="8208912" cy="3901837"/>
          </a:xfrm>
          <a:prstGeom prst="rect">
            <a:avLst/>
          </a:prstGeom>
        </p:spPr>
        <p:txBody>
          <a:bodyPr wrap="square">
            <a:spAutoFit/>
          </a:bodyPr>
          <a:lstStyle/>
          <a:p>
            <a:pPr marL="285750" indent="-285750">
              <a:lnSpc>
                <a:spcPct val="150000"/>
              </a:lnSpc>
              <a:buFont typeface="Arial" panose="020B0604020202020204" pitchFamily="34" charset="0"/>
              <a:buChar char="•"/>
            </a:pPr>
            <a:r>
              <a:rPr lang="he-IL" sz="2400" dirty="0"/>
              <a:t>סביבה חזותית עם מעט גירויים (סביבה מותאמת)</a:t>
            </a:r>
          </a:p>
          <a:p>
            <a:pPr marL="285750" indent="-285750">
              <a:lnSpc>
                <a:spcPct val="150000"/>
              </a:lnSpc>
              <a:buFont typeface="Arial" panose="020B0604020202020204" pitchFamily="34" charset="0"/>
              <a:buChar char="•"/>
            </a:pPr>
            <a:r>
              <a:rPr lang="he-IL" sz="2400" dirty="0"/>
              <a:t>תנוחה שבה הילד יהיה פנוי לשימוש בראייה.</a:t>
            </a:r>
          </a:p>
          <a:p>
            <a:pPr marL="285750" indent="-285750">
              <a:lnSpc>
                <a:spcPct val="150000"/>
              </a:lnSpc>
              <a:buFont typeface="Arial" panose="020B0604020202020204" pitchFamily="34" charset="0"/>
              <a:buChar char="•"/>
            </a:pPr>
            <a:r>
              <a:rPr lang="he-IL" sz="2400" dirty="0"/>
              <a:t>הגירוי- המידע יהיה פשוט, קבוע וצפוי.</a:t>
            </a:r>
          </a:p>
          <a:p>
            <a:pPr marL="285750" indent="-285750">
              <a:lnSpc>
                <a:spcPct val="150000"/>
              </a:lnSpc>
              <a:buFont typeface="Arial" panose="020B0604020202020204" pitchFamily="34" charset="0"/>
              <a:buChar char="•"/>
            </a:pPr>
            <a:r>
              <a:rPr lang="he-IL" sz="2400" dirty="0"/>
              <a:t>קונטרסט בין צבעים</a:t>
            </a:r>
          </a:p>
          <a:p>
            <a:pPr marL="285750" indent="-285750">
              <a:lnSpc>
                <a:spcPct val="150000"/>
              </a:lnSpc>
              <a:buFont typeface="Arial" panose="020B0604020202020204" pitchFamily="34" charset="0"/>
              <a:buChar char="•"/>
            </a:pPr>
            <a:r>
              <a:rPr lang="he-IL" sz="2400" dirty="0"/>
              <a:t>שימוש בחפצים מחיי היום יום של הילד.</a:t>
            </a:r>
          </a:p>
          <a:p>
            <a:pPr marL="285750" indent="-285750">
              <a:lnSpc>
                <a:spcPct val="150000"/>
              </a:lnSpc>
              <a:buFont typeface="Arial" panose="020B0604020202020204" pitchFamily="34" charset="0"/>
              <a:buChar char="•"/>
            </a:pPr>
            <a:r>
              <a:rPr lang="he-IL" sz="2400" dirty="0" err="1"/>
              <a:t>חזרתיות</a:t>
            </a:r>
            <a:r>
              <a:rPr lang="he-IL" sz="2400" dirty="0"/>
              <a:t>.</a:t>
            </a:r>
          </a:p>
          <a:p>
            <a:pPr marL="285750" indent="-285750">
              <a:lnSpc>
                <a:spcPct val="150000"/>
              </a:lnSpc>
              <a:buFont typeface="Arial" panose="020B0604020202020204" pitchFamily="34" charset="0"/>
              <a:buChar char="•"/>
            </a:pPr>
            <a:endParaRPr lang="he-IL" sz="2400" dirty="0"/>
          </a:p>
        </p:txBody>
      </p:sp>
      <p:sp>
        <p:nvSpPr>
          <p:cNvPr id="4" name="מלבן 3"/>
          <p:cNvSpPr/>
          <p:nvPr/>
        </p:nvSpPr>
        <p:spPr>
          <a:xfrm>
            <a:off x="4067944" y="469104"/>
            <a:ext cx="4586833"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50" b="1" dirty="0" smtClean="0">
                <a:ln/>
                <a:solidFill>
                  <a:srgbClr val="00B050"/>
                </a:solidFill>
              </a:rPr>
              <a:t>cvi</a:t>
            </a:r>
            <a:r>
              <a:rPr lang="he-IL" sz="4050" b="1" dirty="0" smtClean="0">
                <a:ln/>
                <a:solidFill>
                  <a:srgbClr val="00B050"/>
                </a:solidFill>
              </a:rPr>
              <a:t>– דרכי התמודדות</a:t>
            </a:r>
            <a:endParaRPr lang="he-IL" sz="4050" b="1" dirty="0">
              <a:ln/>
              <a:solidFill>
                <a:srgbClr val="00B050"/>
              </a:solidFill>
            </a:endParaRPr>
          </a:p>
        </p:txBody>
      </p:sp>
    </p:spTree>
    <p:extLst>
      <p:ext uri="{BB962C8B-B14F-4D97-AF65-F5344CB8AC3E}">
        <p14:creationId xmlns:p14="http://schemas.microsoft.com/office/powerpoint/2010/main" val="904156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95536" y="1916832"/>
            <a:ext cx="8352928" cy="3901837"/>
          </a:xfrm>
          <a:prstGeom prst="rect">
            <a:avLst/>
          </a:prstGeom>
        </p:spPr>
        <p:txBody>
          <a:bodyPr wrap="square">
            <a:spAutoFit/>
          </a:bodyPr>
          <a:lstStyle/>
          <a:p>
            <a:pPr marL="285750" indent="-285750">
              <a:lnSpc>
                <a:spcPct val="150000"/>
              </a:lnSpc>
              <a:buFont typeface="Arial" panose="020B0604020202020204" pitchFamily="34" charset="0"/>
              <a:buChar char="•"/>
            </a:pPr>
            <a:r>
              <a:rPr lang="he-IL" sz="2400" dirty="0"/>
              <a:t>יצירת אינטגרציה בין מספר חושים</a:t>
            </a:r>
          </a:p>
          <a:p>
            <a:pPr marL="285750" indent="-285750">
              <a:lnSpc>
                <a:spcPct val="150000"/>
              </a:lnSpc>
              <a:buFont typeface="Arial" panose="020B0604020202020204" pitchFamily="34" charset="0"/>
              <a:buChar char="•"/>
            </a:pPr>
            <a:r>
              <a:rPr lang="he-IL" sz="2400" dirty="0"/>
              <a:t>עבודה בפרקי זמן קצרים מאוד</a:t>
            </a:r>
          </a:p>
          <a:p>
            <a:pPr marL="285750" indent="-285750">
              <a:lnSpc>
                <a:spcPct val="150000"/>
              </a:lnSpc>
              <a:buFont typeface="Arial" panose="020B0604020202020204" pitchFamily="34" charset="0"/>
              <a:buChar char="•"/>
            </a:pPr>
            <a:r>
              <a:rPr lang="he-IL" sz="2400" dirty="0"/>
              <a:t>עבודה בפרקי זמן שונים שמאפשרים פניות לשימוש בראייה.</a:t>
            </a:r>
          </a:p>
          <a:p>
            <a:pPr marL="285750" indent="-285750">
              <a:lnSpc>
                <a:spcPct val="150000"/>
              </a:lnSpc>
              <a:buFont typeface="Arial" panose="020B0604020202020204" pitchFamily="34" charset="0"/>
              <a:buChar char="•"/>
            </a:pPr>
            <a:r>
              <a:rPr lang="he-IL" sz="2400" dirty="0"/>
              <a:t>לתת הרבה זמן לראות על מנת שיוכל להגיב על מה שראה.</a:t>
            </a:r>
          </a:p>
          <a:p>
            <a:pPr marL="285750" indent="-285750">
              <a:lnSpc>
                <a:spcPct val="150000"/>
              </a:lnSpc>
              <a:buFont typeface="Arial" panose="020B0604020202020204" pitchFamily="34" charset="0"/>
              <a:buChar char="•"/>
            </a:pPr>
            <a:r>
              <a:rPr lang="he-IL" sz="2400" dirty="0"/>
              <a:t>התאמות בעבודה- צבע, תנועה, שדה ראיה... (חדר חושך/ כיתה)</a:t>
            </a:r>
          </a:p>
          <a:p>
            <a:pPr marL="285750" indent="-285750">
              <a:lnSpc>
                <a:spcPct val="150000"/>
              </a:lnSpc>
              <a:buFont typeface="Arial" panose="020B0604020202020204" pitchFamily="34" charset="0"/>
              <a:buChar char="•"/>
            </a:pPr>
            <a:r>
              <a:rPr lang="he-IL" sz="2400" dirty="0"/>
              <a:t>העברת מידע לשאר אנשי הצוות.</a:t>
            </a:r>
          </a:p>
          <a:p>
            <a:pPr marL="285750" indent="-285750">
              <a:lnSpc>
                <a:spcPct val="150000"/>
              </a:lnSpc>
              <a:buFont typeface="Arial" panose="020B0604020202020204" pitchFamily="34" charset="0"/>
              <a:buChar char="•"/>
            </a:pPr>
            <a:r>
              <a:rPr lang="he-IL" sz="2400" dirty="0"/>
              <a:t>צורך בבידוד האובייקט מהרקע בשל הקושי במורכבות</a:t>
            </a:r>
          </a:p>
        </p:txBody>
      </p:sp>
    </p:spTree>
    <p:extLst>
      <p:ext uri="{BB962C8B-B14F-4D97-AF65-F5344CB8AC3E}">
        <p14:creationId xmlns:p14="http://schemas.microsoft.com/office/powerpoint/2010/main" val="82634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xmlns="" id="{6BD39D0B-DD1D-4A6D-890B-F0182B742D1F}"/>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1" y="470660"/>
            <a:ext cx="204227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342900" y="1084660"/>
            <a:ext cx="8458200" cy="561975"/>
          </a:xfrm>
        </p:spPr>
        <p:txBody>
          <a:bodyPr/>
          <a:lstStyle/>
          <a:p>
            <a:r>
              <a:rPr lang="he-IL" sz="3750" dirty="0">
                <a:solidFill>
                  <a:srgbClr val="017838"/>
                </a:solidFill>
                <a:latin typeface="Arial" panose="020B0604020202020204" pitchFamily="34" charset="0"/>
                <a:cs typeface="Arial" panose="020B0604020202020204" pitchFamily="34" charset="0"/>
              </a:rPr>
              <a:t>קריטריונים לזכאות בתעודת עיוור</a:t>
            </a:r>
            <a:endParaRPr lang="en-US" sz="3750" dirty="0">
              <a:solidFill>
                <a:srgbClr val="017838"/>
              </a:solidFill>
              <a:latin typeface="Arial" panose="020B0604020202020204" pitchFamily="34" charset="0"/>
              <a:cs typeface="Arial" panose="020B0604020202020204" pitchFamily="34" charset="0"/>
            </a:endParaRPr>
          </a:p>
        </p:txBody>
      </p:sp>
      <p:sp>
        <p:nvSpPr>
          <p:cNvPr id="8" name="מלבן 7">
            <a:extLst>
              <a:ext uri="{FF2B5EF4-FFF2-40B4-BE49-F238E27FC236}">
                <a16:creationId xmlns:a16="http://schemas.microsoft.com/office/drawing/2014/main" xmlns="" id="{A1BFB5F1-FFDD-4D8F-BEDB-493C34BD79B2}"/>
              </a:ext>
            </a:extLst>
          </p:cNvPr>
          <p:cNvSpPr/>
          <p:nvPr/>
        </p:nvSpPr>
        <p:spPr>
          <a:xfrm>
            <a:off x="6887044" y="2384347"/>
            <a:ext cx="1914056" cy="369332"/>
          </a:xfrm>
          <a:prstGeom prst="rect">
            <a:avLst/>
          </a:prstGeom>
        </p:spPr>
        <p:txBody>
          <a:bodyPr wrap="square">
            <a:spAutoFit/>
          </a:bodyPr>
          <a:lstStyle/>
          <a:p>
            <a:pPr>
              <a:defRPr/>
            </a:pPr>
            <a:r>
              <a:rPr lang="he-IL" altLang="he-IL" b="1" dirty="0">
                <a:solidFill>
                  <a:prstClr val="black"/>
                </a:solidFill>
                <a:sym typeface="Wingdings" panose="05000000000000000000" pitchFamily="2" charset="2"/>
              </a:rPr>
              <a:t> </a:t>
            </a:r>
            <a:r>
              <a:rPr lang="he-IL" altLang="he-IL" b="1" dirty="0">
                <a:solidFill>
                  <a:srgbClr val="017838"/>
                </a:solidFill>
              </a:rPr>
              <a:t>עיוורון מוחלט</a:t>
            </a:r>
          </a:p>
        </p:txBody>
      </p:sp>
      <p:sp>
        <p:nvSpPr>
          <p:cNvPr id="9" name="מלבן 8">
            <a:extLst>
              <a:ext uri="{FF2B5EF4-FFF2-40B4-BE49-F238E27FC236}">
                <a16:creationId xmlns:a16="http://schemas.microsoft.com/office/drawing/2014/main" xmlns="" id="{5DEF7CCA-1A00-4CEF-A4D0-43B4DB29B9E2}"/>
              </a:ext>
            </a:extLst>
          </p:cNvPr>
          <p:cNvSpPr/>
          <p:nvPr/>
        </p:nvSpPr>
        <p:spPr>
          <a:xfrm>
            <a:off x="4572000" y="3181988"/>
            <a:ext cx="4216007" cy="646331"/>
          </a:xfrm>
          <a:prstGeom prst="rect">
            <a:avLst/>
          </a:prstGeom>
        </p:spPr>
        <p:txBody>
          <a:bodyPr wrap="square">
            <a:spAutoFit/>
          </a:bodyPr>
          <a:lstStyle/>
          <a:p>
            <a:pPr>
              <a:defRPr/>
            </a:pPr>
            <a:r>
              <a:rPr lang="he-IL" altLang="he-IL" b="1" dirty="0">
                <a:solidFill>
                  <a:prstClr val="black"/>
                </a:solidFill>
                <a:sym typeface="Wingdings" panose="05000000000000000000" pitchFamily="2" charset="2"/>
              </a:rPr>
              <a:t> </a:t>
            </a:r>
            <a:r>
              <a:rPr lang="he-IL" altLang="he-IL" b="1" dirty="0">
                <a:solidFill>
                  <a:srgbClr val="017838"/>
                </a:solidFill>
              </a:rPr>
              <a:t>חדות ראייה </a:t>
            </a:r>
            <a:r>
              <a:rPr lang="en-US" altLang="he-IL" b="1" dirty="0">
                <a:solidFill>
                  <a:prstClr val="black"/>
                </a:solidFill>
              </a:rPr>
              <a:t/>
            </a:r>
            <a:br>
              <a:rPr lang="en-US" altLang="he-IL" b="1" dirty="0">
                <a:solidFill>
                  <a:prstClr val="black"/>
                </a:solidFill>
              </a:rPr>
            </a:br>
            <a:r>
              <a:rPr lang="he-IL" altLang="he-IL" b="1" dirty="0">
                <a:solidFill>
                  <a:prstClr val="black"/>
                </a:solidFill>
              </a:rPr>
              <a:t>     </a:t>
            </a:r>
            <a:r>
              <a:rPr lang="he-IL" altLang="he-IL" sz="1200" b="1" dirty="0">
                <a:solidFill>
                  <a:prstClr val="black"/>
                </a:solidFill>
              </a:rPr>
              <a:t>שאינה עולה על  3/60, עם תיקון אופטי בעין הטובה   </a:t>
            </a:r>
          </a:p>
        </p:txBody>
      </p:sp>
      <p:sp>
        <p:nvSpPr>
          <p:cNvPr id="10" name="מלבן 9">
            <a:extLst>
              <a:ext uri="{FF2B5EF4-FFF2-40B4-BE49-F238E27FC236}">
                <a16:creationId xmlns:a16="http://schemas.microsoft.com/office/drawing/2014/main" xmlns="" id="{45F34BF4-DD5D-46B7-99FB-9E4A8BC0FFF4}"/>
              </a:ext>
            </a:extLst>
          </p:cNvPr>
          <p:cNvSpPr/>
          <p:nvPr/>
        </p:nvSpPr>
        <p:spPr>
          <a:xfrm>
            <a:off x="4542932" y="4090106"/>
            <a:ext cx="4266474" cy="588623"/>
          </a:xfrm>
          <a:prstGeom prst="rect">
            <a:avLst/>
          </a:prstGeom>
        </p:spPr>
        <p:txBody>
          <a:bodyPr wrap="square">
            <a:spAutoFit/>
          </a:bodyPr>
          <a:lstStyle/>
          <a:p>
            <a:pPr>
              <a:defRPr/>
            </a:pPr>
            <a:r>
              <a:rPr lang="he-IL" altLang="he-IL" b="1" dirty="0">
                <a:solidFill>
                  <a:prstClr val="black"/>
                </a:solidFill>
                <a:sym typeface="Wingdings" panose="05000000000000000000" pitchFamily="2" charset="2"/>
              </a:rPr>
              <a:t></a:t>
            </a:r>
            <a:r>
              <a:rPr lang="he-IL" altLang="he-IL" sz="2025" b="1" dirty="0">
                <a:solidFill>
                  <a:prstClr val="black">
                    <a:lumMod val="75000"/>
                    <a:lumOff val="25000"/>
                  </a:prstClr>
                </a:solidFill>
                <a:sym typeface="Wingdings" panose="05000000000000000000" pitchFamily="2" charset="2"/>
              </a:rPr>
              <a:t> </a:t>
            </a:r>
            <a:r>
              <a:rPr lang="he-IL" altLang="he-IL" b="1" dirty="0">
                <a:solidFill>
                  <a:srgbClr val="017838"/>
                </a:solidFill>
              </a:rPr>
              <a:t>שדה ראייה</a:t>
            </a:r>
          </a:p>
          <a:p>
            <a:pPr>
              <a:defRPr/>
            </a:pPr>
            <a:r>
              <a:rPr lang="he-IL" altLang="he-IL" sz="1200" b="1" dirty="0">
                <a:solidFill>
                  <a:prstClr val="black"/>
                </a:solidFill>
              </a:rPr>
              <a:t>       שאינו עולה על 20 מעלות, עם תיקון אופטי בעין הטובה</a:t>
            </a:r>
          </a:p>
        </p:txBody>
      </p:sp>
      <p:sp>
        <p:nvSpPr>
          <p:cNvPr id="11" name="TextBox 2">
            <a:extLst>
              <a:ext uri="{FF2B5EF4-FFF2-40B4-BE49-F238E27FC236}">
                <a16:creationId xmlns:a16="http://schemas.microsoft.com/office/drawing/2014/main" xmlns="" id="{A585168D-DB15-415D-A129-DF4F5A4F8EDF}"/>
              </a:ext>
            </a:extLst>
          </p:cNvPr>
          <p:cNvSpPr txBox="1"/>
          <p:nvPr/>
        </p:nvSpPr>
        <p:spPr>
          <a:xfrm>
            <a:off x="2404910" y="5288518"/>
            <a:ext cx="6396190" cy="1039951"/>
          </a:xfrm>
          <a:prstGeom prst="round2DiagRect">
            <a:avLst>
              <a:gd name="adj1" fmla="val 34632"/>
              <a:gd name="adj2" fmla="val 0"/>
            </a:avLst>
          </a:prstGeom>
          <a:solidFill>
            <a:srgbClr val="017838"/>
          </a:solidFill>
        </p:spPr>
        <p:txBody>
          <a:bodyPr wrap="square" rtlCol="1" anchor="ctr">
            <a:spAutoFit/>
          </a:bodyPr>
          <a:lstStyle/>
          <a:p>
            <a:pPr algn="ctr">
              <a:defRPr/>
            </a:pPr>
            <a:r>
              <a:rPr lang="he-IL" b="1" dirty="0">
                <a:solidFill>
                  <a:prstClr val="white"/>
                </a:solidFill>
              </a:rPr>
              <a:t>תעודת עיוור </a:t>
            </a:r>
            <a:r>
              <a:rPr lang="en-US" b="1" dirty="0">
                <a:solidFill>
                  <a:prstClr val="white"/>
                </a:solidFill>
              </a:rPr>
              <a:t/>
            </a:r>
            <a:br>
              <a:rPr lang="en-US" b="1" dirty="0">
                <a:solidFill>
                  <a:prstClr val="white"/>
                </a:solidFill>
              </a:rPr>
            </a:br>
            <a:r>
              <a:rPr lang="he-IL" sz="1500" dirty="0">
                <a:solidFill>
                  <a:prstClr val="white"/>
                </a:solidFill>
              </a:rPr>
              <a:t>מקנה שירותי שיקום, הטבות ופטורים שונים הניתנים ע"י רשויות, </a:t>
            </a:r>
            <a:r>
              <a:rPr lang="en-US" sz="1500" dirty="0">
                <a:solidFill>
                  <a:prstClr val="white"/>
                </a:solidFill>
              </a:rPr>
              <a:t/>
            </a:r>
            <a:br>
              <a:rPr lang="en-US" sz="1500" dirty="0">
                <a:solidFill>
                  <a:prstClr val="white"/>
                </a:solidFill>
              </a:rPr>
            </a:br>
            <a:r>
              <a:rPr lang="he-IL" sz="1500" dirty="0">
                <a:solidFill>
                  <a:prstClr val="white"/>
                </a:solidFill>
              </a:rPr>
              <a:t>ארגונים ומשרדי ממשלה כולל סבסוד עזרים.</a:t>
            </a:r>
          </a:p>
        </p:txBody>
      </p:sp>
      <p:pic>
        <p:nvPicPr>
          <p:cNvPr id="12" name="תמונה 1">
            <a:extLst>
              <a:ext uri="{FF2B5EF4-FFF2-40B4-BE49-F238E27FC236}">
                <a16:creationId xmlns:a16="http://schemas.microsoft.com/office/drawing/2014/main" xmlns="" id="{2D2ECD90-E1C1-47FA-8499-DC6A1539E0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8916" y="2197420"/>
            <a:ext cx="2573124" cy="175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ציין מיקום של מספר שקופית 5">
            <a:extLst>
              <a:ext uri="{FF2B5EF4-FFF2-40B4-BE49-F238E27FC236}">
                <a16:creationId xmlns:a16="http://schemas.microsoft.com/office/drawing/2014/main" xmlns="" id="{5BB1D25D-2018-401E-810D-25A1EE91DBD4}"/>
              </a:ext>
            </a:extLst>
          </p:cNvPr>
          <p:cNvSpPr txBox="1">
            <a:spLocks/>
          </p:cNvSpPr>
          <p:nvPr/>
        </p:nvSpPr>
        <p:spPr>
          <a:xfrm>
            <a:off x="1019941" y="5717475"/>
            <a:ext cx="385730" cy="182039"/>
          </a:xfrm>
          <a:prstGeom prst="rect">
            <a:avLst/>
          </a:prstGeom>
        </p:spPr>
        <p:txBody>
          <a:bodyPr/>
          <a:lstStyle>
            <a:defPPr>
              <a:defRPr lang="he-IL"/>
            </a:defPPr>
            <a:lvl1pPr marL="0" algn="ctr" defTabSz="914400" rtl="1" eaLnBrk="1" latinLnBrk="0" hangingPunct="1">
              <a:defRPr sz="1000" kern="1200">
                <a:solidFill>
                  <a:srgbClr val="24A7A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fld id="{5FC21818-CD42-49C8-A5FC-1DD113769CF2}" type="slidenum">
              <a:rPr lang="he-IL" sz="675" smtClean="0">
                <a:solidFill>
                  <a:srgbClr val="706F6F"/>
                </a:solidFill>
                <a:latin typeface="Calibri" panose="020F0502020204030204" pitchFamily="34" charset="0"/>
                <a:cs typeface="Calibri" panose="020F0502020204030204" pitchFamily="34" charset="0"/>
              </a:rPr>
              <a:pPr fontAlgn="auto">
                <a:spcBef>
                  <a:spcPts val="0"/>
                </a:spcBef>
                <a:spcAft>
                  <a:spcPts val="0"/>
                </a:spcAft>
              </a:pPr>
              <a:t>5</a:t>
            </a:fld>
            <a:endParaRPr lang="he-IL" sz="675" dirty="0">
              <a:solidFill>
                <a:srgbClr val="706F6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92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1043608" y="1484784"/>
            <a:ext cx="7488832" cy="3416320"/>
          </a:xfrm>
          <a:prstGeom prst="rect">
            <a:avLst/>
          </a:prstGeom>
        </p:spPr>
        <p:txBody>
          <a:bodyPr wrap="square">
            <a:spAutoFit/>
          </a:bodyPr>
          <a:lstStyle/>
          <a:p>
            <a:pPr algn="ctr"/>
            <a:endParaRPr lang="he-IL" sz="2400" b="1" dirty="0" smtClean="0"/>
          </a:p>
          <a:p>
            <a:pPr algn="ctr">
              <a:spcBef>
                <a:spcPts val="600"/>
              </a:spcBef>
            </a:pPr>
            <a:r>
              <a:rPr lang="he-IL" sz="2400" b="1" dirty="0" smtClean="0"/>
              <a:t>חשוב </a:t>
            </a:r>
            <a:r>
              <a:rPr lang="he-IL" sz="2400" b="1" dirty="0"/>
              <a:t>להדגיש: </a:t>
            </a:r>
            <a:endParaRPr lang="he-IL" sz="2400" b="1" dirty="0" smtClean="0"/>
          </a:p>
          <a:p>
            <a:pPr algn="ctr">
              <a:spcBef>
                <a:spcPts val="600"/>
              </a:spcBef>
            </a:pPr>
            <a:endParaRPr lang="en-US" sz="2400" dirty="0"/>
          </a:p>
          <a:p>
            <a:pPr lvl="0" algn="ctr">
              <a:lnSpc>
                <a:spcPct val="150000"/>
              </a:lnSpc>
              <a:spcBef>
                <a:spcPts val="600"/>
              </a:spcBef>
              <a:spcAft>
                <a:spcPts val="600"/>
              </a:spcAft>
            </a:pPr>
            <a:r>
              <a:rPr lang="he-IL" sz="2400" dirty="0"/>
              <a:t>על המטפל להכיר את מכלול הגורמים המשפיעים על תפקודו של הילד כדי לאפשר לו להתפתח ולמצות את יכולותיו , </a:t>
            </a:r>
            <a:endParaRPr lang="he-IL" sz="2400" dirty="0" smtClean="0"/>
          </a:p>
          <a:p>
            <a:pPr lvl="0" algn="ctr">
              <a:spcBef>
                <a:spcPts val="600"/>
              </a:spcBef>
              <a:spcAft>
                <a:spcPts val="600"/>
              </a:spcAft>
            </a:pPr>
            <a:r>
              <a:rPr lang="he-IL" sz="2400" dirty="0" smtClean="0"/>
              <a:t>לכן </a:t>
            </a:r>
            <a:r>
              <a:rPr lang="he-IL" sz="2400" dirty="0"/>
              <a:t>שיתוף פעולה בין הגורמים השונים חשובה מאד!</a:t>
            </a:r>
            <a:endParaRPr lang="en-US" sz="2400" dirty="0"/>
          </a:p>
          <a:p>
            <a:pPr algn="l"/>
            <a:r>
              <a:rPr lang="he-IL" dirty="0"/>
              <a:t> </a:t>
            </a:r>
            <a:endParaRPr lang="en-US" dirty="0"/>
          </a:p>
        </p:txBody>
      </p:sp>
    </p:spTree>
    <p:extLst>
      <p:ext uri="{BB962C8B-B14F-4D97-AF65-F5344CB8AC3E}">
        <p14:creationId xmlns:p14="http://schemas.microsoft.com/office/powerpoint/2010/main" val="7069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2708920"/>
            <a:ext cx="8229600" cy="4525963"/>
          </a:xfrm>
        </p:spPr>
        <p:txBody>
          <a:bodyPr/>
          <a:lstStyle/>
          <a:p>
            <a:pPr marL="0" indent="0" algn="ctr">
              <a:buNone/>
            </a:pPr>
            <a:r>
              <a:rPr lang="he-IL" sz="4800" b="1" dirty="0" smtClean="0">
                <a:solidFill>
                  <a:srgbClr val="006600"/>
                </a:solidFill>
              </a:rPr>
              <a:t>שירותים ייעודיים במגדל אור </a:t>
            </a:r>
            <a:endParaRPr lang="en-US" sz="4800" b="1" dirty="0">
              <a:solidFill>
                <a:srgbClr val="006600"/>
              </a:solidFill>
            </a:endParaRPr>
          </a:p>
        </p:txBody>
      </p:sp>
    </p:spTree>
    <p:extLst>
      <p:ext uri="{BB962C8B-B14F-4D97-AF65-F5344CB8AC3E}">
        <p14:creationId xmlns:p14="http://schemas.microsoft.com/office/powerpoint/2010/main" val="119584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462150" y="848393"/>
            <a:ext cx="8458200" cy="561975"/>
          </a:xfrm>
        </p:spPr>
        <p:txBody>
          <a:bodyPr/>
          <a:lstStyle/>
          <a:p>
            <a:pPr algn="ctr"/>
            <a:r>
              <a:rPr lang="he-IL" sz="3750" dirty="0">
                <a:solidFill>
                  <a:srgbClr val="017838"/>
                </a:solidFill>
                <a:latin typeface="Arial" panose="020B0604020202020204" pitchFamily="34" charset="0"/>
                <a:cs typeface="Arial" panose="020B0604020202020204" pitchFamily="34" charset="0"/>
              </a:rPr>
              <a:t>מגדל אור – </a:t>
            </a:r>
            <a:r>
              <a:rPr lang="he-IL" sz="3750" dirty="0" smtClean="0">
                <a:solidFill>
                  <a:srgbClr val="017838"/>
                </a:solidFill>
                <a:latin typeface="Arial" panose="020B0604020202020204" pitchFamily="34" charset="0"/>
                <a:cs typeface="Arial" panose="020B0604020202020204" pitchFamily="34" charset="0"/>
              </a:rPr>
              <a:t>תחומי פעילות </a:t>
            </a:r>
            <a:endParaRPr lang="en-US" sz="3750" dirty="0">
              <a:solidFill>
                <a:srgbClr val="017838"/>
              </a:solidFill>
              <a:latin typeface="Arial" panose="020B0604020202020204" pitchFamily="34" charset="0"/>
              <a:cs typeface="Arial" panose="020B0604020202020204" pitchFamily="34" charset="0"/>
            </a:endParaRPr>
          </a:p>
        </p:txBody>
      </p:sp>
      <p:grpSp>
        <p:nvGrpSpPr>
          <p:cNvPr id="11" name="קבוצה 10">
            <a:extLst>
              <a:ext uri="{FF2B5EF4-FFF2-40B4-BE49-F238E27FC236}">
                <a16:creationId xmlns:a16="http://schemas.microsoft.com/office/drawing/2014/main" xmlns="" id="{B2B9402D-35CA-4B50-8213-D720BCAD8BDF}"/>
              </a:ext>
            </a:extLst>
          </p:cNvPr>
          <p:cNvGrpSpPr/>
          <p:nvPr/>
        </p:nvGrpSpPr>
        <p:grpSpPr>
          <a:xfrm>
            <a:off x="2030624" y="1938884"/>
            <a:ext cx="2376018" cy="1562730"/>
            <a:chOff x="2707499" y="1733542"/>
            <a:chExt cx="3168024" cy="2083639"/>
          </a:xfrm>
        </p:grpSpPr>
        <p:sp>
          <p:nvSpPr>
            <p:cNvPr id="19" name="מלבן: פינות אלכסוניות מעוגלות 18">
              <a:extLst>
                <a:ext uri="{FF2B5EF4-FFF2-40B4-BE49-F238E27FC236}">
                  <a16:creationId xmlns:a16="http://schemas.microsoft.com/office/drawing/2014/main" xmlns="" id="{7A9E5E7B-9378-4766-8844-00D1630647F7}"/>
                </a:ext>
              </a:extLst>
            </p:cNvPr>
            <p:cNvSpPr/>
            <p:nvPr/>
          </p:nvSpPr>
          <p:spPr>
            <a:xfrm>
              <a:off x="4508832" y="1735344"/>
              <a:ext cx="1366691" cy="457200"/>
            </a:xfrm>
            <a:prstGeom prst="round2DiagRect">
              <a:avLst>
                <a:gd name="adj1" fmla="val 50000"/>
                <a:gd name="adj2" fmla="val 0"/>
              </a:avLst>
            </a:prstGeom>
            <a:solidFill>
              <a:srgbClr val="D13C6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latin typeface="Arial" panose="020B0604020202020204" pitchFamily="34" charset="0"/>
                  <a:cs typeface="Arial" panose="020B0604020202020204" pitchFamily="34" charset="0"/>
                </a:rPr>
                <a:t>חברתי</a:t>
              </a:r>
            </a:p>
          </p:txBody>
        </p:sp>
        <p:sp>
          <p:nvSpPr>
            <p:cNvPr id="20" name="TextBox 8">
              <a:extLst>
                <a:ext uri="{FF2B5EF4-FFF2-40B4-BE49-F238E27FC236}">
                  <a16:creationId xmlns:a16="http://schemas.microsoft.com/office/drawing/2014/main" xmlns="" id="{007F2156-BEC0-4813-AD49-DF97E3221301}"/>
                </a:ext>
              </a:extLst>
            </p:cNvPr>
            <p:cNvSpPr txBox="1"/>
            <p:nvPr/>
          </p:nvSpPr>
          <p:spPr>
            <a:xfrm>
              <a:off x="2707499" y="2216743"/>
              <a:ext cx="3168024" cy="1600438"/>
            </a:xfrm>
            <a:prstGeom prst="round2DiagRect">
              <a:avLst>
                <a:gd name="adj1" fmla="val 0"/>
                <a:gd name="adj2" fmla="val 0"/>
              </a:avLst>
            </a:prstGeom>
            <a:noFill/>
            <a:ln>
              <a:noFill/>
            </a:ln>
          </p:spPr>
          <p:txBody>
            <a:bodyPr wrap="square" rtlCol="1">
              <a:spAutoFit/>
            </a:bodyPr>
            <a:lstStyle/>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מועדונים חברתיים</a:t>
              </a:r>
            </a:p>
            <a:p>
              <a:pPr marL="214313" indent="-214313" fontAlgn="auto">
                <a:spcBef>
                  <a:spcPts val="0"/>
                </a:spcBef>
                <a:spcAft>
                  <a:spcPts val="0"/>
                </a:spcAft>
                <a:buFont typeface="Wingdings" panose="05000000000000000000" pitchFamily="2" charset="2"/>
                <a:buChar char="ü"/>
              </a:pPr>
              <a:r>
                <a:rPr lang="he-IL" sz="1200" dirty="0" err="1">
                  <a:solidFill>
                    <a:prstClr val="black">
                      <a:lumMod val="85000"/>
                      <a:lumOff val="15000"/>
                    </a:prstClr>
                  </a:solidFill>
                </a:rPr>
                <a:t>תגי"ל</a:t>
              </a:r>
              <a:endParaRPr lang="he-IL" sz="1200" dirty="0">
                <a:solidFill>
                  <a:prstClr val="black">
                    <a:lumMod val="85000"/>
                    <a:lumOff val="15000"/>
                  </a:prstClr>
                </a:solidFill>
              </a:endParaRP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קבוצת מטיילי מגדל אור</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קבוצת רכיבה על אופני </a:t>
              </a:r>
              <a:r>
                <a:rPr lang="he-IL" sz="1200" dirty="0" err="1">
                  <a:solidFill>
                    <a:prstClr val="black">
                      <a:lumMod val="85000"/>
                      <a:lumOff val="15000"/>
                    </a:prstClr>
                  </a:solidFill>
                </a:rPr>
                <a:t>טנדם</a:t>
              </a:r>
              <a:endParaRPr lang="he-IL" sz="1200" dirty="0">
                <a:solidFill>
                  <a:prstClr val="black">
                    <a:lumMod val="85000"/>
                    <a:lumOff val="15000"/>
                  </a:prstClr>
                </a:solidFill>
              </a:endParaRP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חברותא – תכנית חברתית מקוונת</a:t>
              </a:r>
            </a:p>
          </p:txBody>
        </p:sp>
        <p:pic>
          <p:nvPicPr>
            <p:cNvPr id="4" name="גרפיקה 3" descr="פרצוף מחייך עם מילוי רציף עם מילוי מלא">
              <a:extLst>
                <a:ext uri="{FF2B5EF4-FFF2-40B4-BE49-F238E27FC236}">
                  <a16:creationId xmlns:a16="http://schemas.microsoft.com/office/drawing/2014/main" xmlns="" id="{27BC4CF6-9911-4450-A123-9300AB709A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69299" y="1733542"/>
              <a:ext cx="522890" cy="522890"/>
            </a:xfrm>
            <a:prstGeom prst="rect">
              <a:avLst/>
            </a:prstGeom>
          </p:spPr>
        </p:pic>
      </p:grpSp>
      <p:grpSp>
        <p:nvGrpSpPr>
          <p:cNvPr id="9" name="קבוצה 8">
            <a:extLst>
              <a:ext uri="{FF2B5EF4-FFF2-40B4-BE49-F238E27FC236}">
                <a16:creationId xmlns:a16="http://schemas.microsoft.com/office/drawing/2014/main" xmlns="" id="{1E2A46E4-3BC2-4F38-BAD6-142AF09F9077}"/>
              </a:ext>
            </a:extLst>
          </p:cNvPr>
          <p:cNvGrpSpPr/>
          <p:nvPr/>
        </p:nvGrpSpPr>
        <p:grpSpPr>
          <a:xfrm>
            <a:off x="218671" y="1936736"/>
            <a:ext cx="2041850" cy="983359"/>
            <a:chOff x="291562" y="1730678"/>
            <a:chExt cx="2722466" cy="1311145"/>
          </a:xfrm>
        </p:grpSpPr>
        <p:sp>
          <p:nvSpPr>
            <p:cNvPr id="21" name="מלבן: פינות אלכסוניות מעוגלות 20">
              <a:extLst>
                <a:ext uri="{FF2B5EF4-FFF2-40B4-BE49-F238E27FC236}">
                  <a16:creationId xmlns:a16="http://schemas.microsoft.com/office/drawing/2014/main" xmlns="" id="{E621631C-7B14-4FEE-B580-353B6486D012}"/>
                </a:ext>
              </a:extLst>
            </p:cNvPr>
            <p:cNvSpPr/>
            <p:nvPr/>
          </p:nvSpPr>
          <p:spPr>
            <a:xfrm>
              <a:off x="1647337" y="1730678"/>
              <a:ext cx="1366691" cy="457200"/>
            </a:xfrm>
            <a:prstGeom prst="round2DiagRect">
              <a:avLst>
                <a:gd name="adj1" fmla="val 50000"/>
                <a:gd name="adj2" fmla="val 0"/>
              </a:avLst>
            </a:prstGeom>
            <a:solidFill>
              <a:srgbClr val="926D1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latin typeface="Arial" panose="020B0604020202020204" pitchFamily="34" charset="0"/>
                  <a:cs typeface="Arial" panose="020B0604020202020204" pitchFamily="34" charset="0"/>
                </a:rPr>
                <a:t>רגשי</a:t>
              </a:r>
            </a:p>
          </p:txBody>
        </p:sp>
        <p:sp>
          <p:nvSpPr>
            <p:cNvPr id="25" name="TextBox 8">
              <a:extLst>
                <a:ext uri="{FF2B5EF4-FFF2-40B4-BE49-F238E27FC236}">
                  <a16:creationId xmlns:a16="http://schemas.microsoft.com/office/drawing/2014/main" xmlns="" id="{CDDC3A6E-273A-453C-A3A3-6F3AAB6BA2EE}"/>
                </a:ext>
              </a:extLst>
            </p:cNvPr>
            <p:cNvSpPr txBox="1"/>
            <p:nvPr/>
          </p:nvSpPr>
          <p:spPr>
            <a:xfrm>
              <a:off x="291562" y="2633201"/>
              <a:ext cx="2722466" cy="408622"/>
            </a:xfrm>
            <a:prstGeom prst="round2DiagRect">
              <a:avLst/>
            </a:prstGeom>
            <a:noFill/>
            <a:ln>
              <a:noFill/>
            </a:ln>
          </p:spPr>
          <p:txBody>
            <a:bodyPr wrap="square" rtlCol="1">
              <a:spAutoFit/>
            </a:bodyPr>
            <a:lstStyle/>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טיפול רגשי, פרטני וקבוצתי</a:t>
              </a:r>
            </a:p>
          </p:txBody>
        </p:sp>
        <p:pic>
          <p:nvPicPr>
            <p:cNvPr id="13" name="גרפיקה 12" descr="לב עם מילוי מלא">
              <a:extLst>
                <a:ext uri="{FF2B5EF4-FFF2-40B4-BE49-F238E27FC236}">
                  <a16:creationId xmlns:a16="http://schemas.microsoft.com/office/drawing/2014/main" xmlns="" id="{E02C293E-CE0E-4030-85CE-8BFCE3E30C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8836" y="1738684"/>
              <a:ext cx="522890" cy="522890"/>
            </a:xfrm>
            <a:prstGeom prst="rect">
              <a:avLst/>
            </a:prstGeom>
          </p:spPr>
        </p:pic>
      </p:grpSp>
      <p:grpSp>
        <p:nvGrpSpPr>
          <p:cNvPr id="2" name="קבוצה 1">
            <a:extLst>
              <a:ext uri="{FF2B5EF4-FFF2-40B4-BE49-F238E27FC236}">
                <a16:creationId xmlns:a16="http://schemas.microsoft.com/office/drawing/2014/main" xmlns="" id="{8C59C9F8-88E7-4292-980E-6BF6645FC63C}"/>
              </a:ext>
            </a:extLst>
          </p:cNvPr>
          <p:cNvGrpSpPr/>
          <p:nvPr/>
        </p:nvGrpSpPr>
        <p:grpSpPr>
          <a:xfrm>
            <a:off x="6806893" y="1936736"/>
            <a:ext cx="1941893" cy="1380212"/>
            <a:chOff x="9075859" y="1730678"/>
            <a:chExt cx="2589191" cy="1840283"/>
          </a:xfrm>
        </p:grpSpPr>
        <p:sp>
          <p:nvSpPr>
            <p:cNvPr id="23" name="מלבן: פינות אלכסוניות מעוגלות 22">
              <a:extLst>
                <a:ext uri="{FF2B5EF4-FFF2-40B4-BE49-F238E27FC236}">
                  <a16:creationId xmlns:a16="http://schemas.microsoft.com/office/drawing/2014/main" xmlns="" id="{31D160E4-4C83-4A11-9AB6-DF2F7073C74B}"/>
                </a:ext>
              </a:extLst>
            </p:cNvPr>
            <p:cNvSpPr/>
            <p:nvPr/>
          </p:nvSpPr>
          <p:spPr>
            <a:xfrm>
              <a:off x="10231821" y="1730678"/>
              <a:ext cx="1366691" cy="457200"/>
            </a:xfrm>
            <a:prstGeom prst="round2DiagRect">
              <a:avLst>
                <a:gd name="adj1" fmla="val 50000"/>
                <a:gd name="adj2" fmla="val 0"/>
              </a:avLst>
            </a:prstGeom>
            <a:solidFill>
              <a:srgbClr val="5167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latin typeface="Arial" panose="020B0604020202020204" pitchFamily="34" charset="0"/>
                  <a:cs typeface="Arial" panose="020B0604020202020204" pitchFamily="34" charset="0"/>
                </a:rPr>
                <a:t>תפקודי</a:t>
              </a:r>
            </a:p>
          </p:txBody>
        </p:sp>
        <p:sp>
          <p:nvSpPr>
            <p:cNvPr id="33" name="TextBox 8">
              <a:extLst>
                <a:ext uri="{FF2B5EF4-FFF2-40B4-BE49-F238E27FC236}">
                  <a16:creationId xmlns:a16="http://schemas.microsoft.com/office/drawing/2014/main" xmlns="" id="{0A81BB96-521A-40C5-A76E-6EF9D1EE29C4}"/>
                </a:ext>
              </a:extLst>
            </p:cNvPr>
            <p:cNvSpPr txBox="1"/>
            <p:nvPr/>
          </p:nvSpPr>
          <p:spPr>
            <a:xfrm>
              <a:off x="9075859" y="2709186"/>
              <a:ext cx="2589191" cy="861775"/>
            </a:xfrm>
            <a:prstGeom prst="round2DiagRect">
              <a:avLst>
                <a:gd name="adj1" fmla="val 0"/>
                <a:gd name="adj2" fmla="val 0"/>
              </a:avLst>
            </a:prstGeom>
            <a:noFill/>
            <a:ln>
              <a:noFill/>
            </a:ln>
          </p:spPr>
          <p:txBody>
            <a:bodyPr wrap="square" rtlCol="1">
              <a:spAutoFit/>
            </a:bodyPr>
            <a:lstStyle/>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הדרכה שיקומית –</a:t>
              </a:r>
              <a:r>
                <a:rPr lang="en-US" sz="1200" dirty="0">
                  <a:solidFill>
                    <a:prstClr val="black">
                      <a:lumMod val="85000"/>
                      <a:lumOff val="15000"/>
                    </a:prstClr>
                  </a:solidFill>
                </a:rPr>
                <a:t/>
              </a:r>
              <a:br>
                <a:rPr lang="en-US" sz="1200" dirty="0">
                  <a:solidFill>
                    <a:prstClr val="black">
                      <a:lumMod val="85000"/>
                      <a:lumOff val="15000"/>
                    </a:prstClr>
                  </a:solidFill>
                </a:rPr>
              </a:br>
              <a:r>
                <a:rPr lang="he-IL" sz="1200" dirty="0">
                  <a:solidFill>
                    <a:prstClr val="black">
                      <a:lumMod val="85000"/>
                      <a:lumOff val="15000"/>
                    </a:prstClr>
                  </a:solidFill>
                </a:rPr>
                <a:t>אימון לעצמאות</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מכונים לראייה ירודה</a:t>
              </a:r>
            </a:p>
          </p:txBody>
        </p:sp>
        <p:pic>
          <p:nvPicPr>
            <p:cNvPr id="15" name="גרפיקה 14">
              <a:extLst>
                <a:ext uri="{FF2B5EF4-FFF2-40B4-BE49-F238E27FC236}">
                  <a16:creationId xmlns:a16="http://schemas.microsoft.com/office/drawing/2014/main" xmlns="" id="{939682BE-F2C4-4DBF-AE08-EED82838C7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0469" y="1780251"/>
              <a:ext cx="411519" cy="411519"/>
            </a:xfrm>
            <a:prstGeom prst="rect">
              <a:avLst/>
            </a:prstGeom>
          </p:spPr>
        </p:pic>
      </p:grpSp>
      <p:grpSp>
        <p:nvGrpSpPr>
          <p:cNvPr id="3" name="קבוצה 2">
            <a:extLst>
              <a:ext uri="{FF2B5EF4-FFF2-40B4-BE49-F238E27FC236}">
                <a16:creationId xmlns:a16="http://schemas.microsoft.com/office/drawing/2014/main" xmlns="" id="{AC376711-A9B1-4A9E-82A3-5AC9C79DCA46}"/>
              </a:ext>
            </a:extLst>
          </p:cNvPr>
          <p:cNvGrpSpPr/>
          <p:nvPr/>
        </p:nvGrpSpPr>
        <p:grpSpPr>
          <a:xfrm>
            <a:off x="4454487" y="1931294"/>
            <a:ext cx="2146122" cy="1929064"/>
            <a:chOff x="5939316" y="1730678"/>
            <a:chExt cx="2861496" cy="2572085"/>
          </a:xfrm>
        </p:grpSpPr>
        <p:sp>
          <p:nvSpPr>
            <p:cNvPr id="17" name="מלבן: פינות אלכסוניות מעוגלות 16">
              <a:extLst>
                <a:ext uri="{FF2B5EF4-FFF2-40B4-BE49-F238E27FC236}">
                  <a16:creationId xmlns:a16="http://schemas.microsoft.com/office/drawing/2014/main" xmlns="" id="{2D31682D-7A5E-4D04-9C54-CAB0710358AD}"/>
                </a:ext>
              </a:extLst>
            </p:cNvPr>
            <p:cNvSpPr/>
            <p:nvPr/>
          </p:nvSpPr>
          <p:spPr>
            <a:xfrm>
              <a:off x="7434121" y="1730678"/>
              <a:ext cx="1366691" cy="457200"/>
            </a:xfrm>
            <a:prstGeom prst="round2DiagRect">
              <a:avLst>
                <a:gd name="adj1" fmla="val 50000"/>
                <a:gd name="adj2" fmla="val 0"/>
              </a:avLst>
            </a:prstGeom>
            <a:solidFill>
              <a:srgbClr val="0D61A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latin typeface="Arial" panose="020B0604020202020204" pitchFamily="34" charset="0"/>
                  <a:cs typeface="Arial" panose="020B0604020202020204" pitchFamily="34" charset="0"/>
                </a:rPr>
                <a:t>תעסוקתי</a:t>
              </a:r>
            </a:p>
          </p:txBody>
        </p:sp>
        <p:sp>
          <p:nvSpPr>
            <p:cNvPr id="18" name="TextBox 8">
              <a:extLst>
                <a:ext uri="{FF2B5EF4-FFF2-40B4-BE49-F238E27FC236}">
                  <a16:creationId xmlns:a16="http://schemas.microsoft.com/office/drawing/2014/main" xmlns="" id="{D0782ABD-13A3-4594-B0A7-EBCBCCB43247}"/>
                </a:ext>
              </a:extLst>
            </p:cNvPr>
            <p:cNvSpPr txBox="1"/>
            <p:nvPr/>
          </p:nvSpPr>
          <p:spPr>
            <a:xfrm>
              <a:off x="5939316" y="2209883"/>
              <a:ext cx="2861495" cy="2092880"/>
            </a:xfrm>
            <a:prstGeom prst="round2DiagRect">
              <a:avLst>
                <a:gd name="adj1" fmla="val 0"/>
                <a:gd name="adj2" fmla="val 0"/>
              </a:avLst>
            </a:prstGeom>
            <a:noFill/>
            <a:ln>
              <a:noFill/>
            </a:ln>
          </p:spPr>
          <p:txBody>
            <a:bodyPr wrap="square" rtlCol="1">
              <a:spAutoFit/>
            </a:bodyPr>
            <a:lstStyle/>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שירותי אבחון תעסוקתי </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הכשרות והשמות בשוק הפתוח </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ליווי לצה"ל </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מתנדבים מקריאים</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ליווי לתעסוקה לבני נוער</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מאגר השאלה למעסיקים</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מפעל מקדם</a:t>
              </a:r>
            </a:p>
          </p:txBody>
        </p:sp>
        <p:pic>
          <p:nvPicPr>
            <p:cNvPr id="34" name="גרפיקה 33" descr="תג עובד עם מילוי מלא">
              <a:extLst>
                <a:ext uri="{FF2B5EF4-FFF2-40B4-BE49-F238E27FC236}">
                  <a16:creationId xmlns:a16="http://schemas.microsoft.com/office/drawing/2014/main" xmlns="" id="{0F8B3024-E79B-49CC-836D-A8BCA39DDC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869047" y="1740799"/>
              <a:ext cx="522890" cy="522890"/>
            </a:xfrm>
            <a:prstGeom prst="rect">
              <a:avLst/>
            </a:prstGeom>
          </p:spPr>
        </p:pic>
      </p:grpSp>
      <p:sp>
        <p:nvSpPr>
          <p:cNvPr id="14" name="מלבן: פינות אלכסוניות מעוגלות 13">
            <a:extLst>
              <a:ext uri="{FF2B5EF4-FFF2-40B4-BE49-F238E27FC236}">
                <a16:creationId xmlns:a16="http://schemas.microsoft.com/office/drawing/2014/main" xmlns="" id="{92F4B71F-974E-46C1-B0E2-579F9AF7D881}"/>
              </a:ext>
            </a:extLst>
          </p:cNvPr>
          <p:cNvSpPr/>
          <p:nvPr/>
        </p:nvSpPr>
        <p:spPr>
          <a:xfrm>
            <a:off x="1020891" y="4968323"/>
            <a:ext cx="7829500" cy="1490044"/>
          </a:xfrm>
          <a:prstGeom prst="round2DiagRect">
            <a:avLst/>
          </a:prstGeom>
          <a:noFill/>
          <a:ln w="9525">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9" name="תיבת טקסט 38">
            <a:extLst>
              <a:ext uri="{FF2B5EF4-FFF2-40B4-BE49-F238E27FC236}">
                <a16:creationId xmlns:a16="http://schemas.microsoft.com/office/drawing/2014/main" xmlns="" id="{39B3A403-DCC3-44DE-9355-D76D71ECD8B2}"/>
              </a:ext>
            </a:extLst>
          </p:cNvPr>
          <p:cNvSpPr txBox="1"/>
          <p:nvPr/>
        </p:nvSpPr>
        <p:spPr>
          <a:xfrm>
            <a:off x="2136434" y="4557305"/>
            <a:ext cx="5572877" cy="346249"/>
          </a:xfrm>
          <a:prstGeom prst="rect">
            <a:avLst/>
          </a:prstGeom>
          <a:noFill/>
        </p:spPr>
        <p:txBody>
          <a:bodyPr wrap="square">
            <a:spAutoFit/>
          </a:bodyPr>
          <a:lstStyle/>
          <a:p>
            <a:pPr algn="ctr" fontAlgn="auto">
              <a:spcBef>
                <a:spcPts val="0"/>
              </a:spcBef>
              <a:spcAft>
                <a:spcPts val="0"/>
              </a:spcAft>
            </a:pPr>
            <a:r>
              <a:rPr lang="he-IL" sz="1650" b="1" dirty="0">
                <a:solidFill>
                  <a:prstClr val="black"/>
                </a:solidFill>
                <a:latin typeface="Assistant" panose="00000500000000000000" pitchFamily="2" charset="-79"/>
                <a:cs typeface="Assistant" panose="00000500000000000000" pitchFamily="2" charset="-79"/>
              </a:rPr>
              <a:t>4 התחומים נכללים בשירותים הבאים:</a:t>
            </a:r>
            <a:endParaRPr lang="en-US" sz="1650" b="1" dirty="0">
              <a:solidFill>
                <a:prstClr val="black"/>
              </a:solidFill>
              <a:latin typeface="Assistant"/>
              <a:cs typeface="Assistant"/>
            </a:endParaRPr>
          </a:p>
        </p:txBody>
      </p:sp>
      <p:grpSp>
        <p:nvGrpSpPr>
          <p:cNvPr id="28" name="קבוצה 27">
            <a:extLst>
              <a:ext uri="{FF2B5EF4-FFF2-40B4-BE49-F238E27FC236}">
                <a16:creationId xmlns:a16="http://schemas.microsoft.com/office/drawing/2014/main" xmlns="" id="{AC9AD523-76F4-49C6-B94B-A8315CC46D7D}"/>
              </a:ext>
            </a:extLst>
          </p:cNvPr>
          <p:cNvGrpSpPr/>
          <p:nvPr/>
        </p:nvGrpSpPr>
        <p:grpSpPr>
          <a:xfrm>
            <a:off x="5882460" y="5179504"/>
            <a:ext cx="2643653" cy="945215"/>
            <a:chOff x="7703523" y="5139787"/>
            <a:chExt cx="2465295" cy="1198189"/>
          </a:xfrm>
        </p:grpSpPr>
        <p:pic>
          <p:nvPicPr>
            <p:cNvPr id="43" name="גרפיקה 42" descr="מידע עם מילוי מלא">
              <a:extLst>
                <a:ext uri="{FF2B5EF4-FFF2-40B4-BE49-F238E27FC236}">
                  <a16:creationId xmlns:a16="http://schemas.microsoft.com/office/drawing/2014/main" xmlns="" id="{05405853-131B-4F0A-B78B-34C58CC15A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284566" y="5139787"/>
              <a:ext cx="509499" cy="509499"/>
            </a:xfrm>
            <a:prstGeom prst="rect">
              <a:avLst/>
            </a:prstGeom>
          </p:spPr>
        </p:pic>
        <p:sp>
          <p:nvSpPr>
            <p:cNvPr id="45" name="מלבן: פינות אלכסוניות מעוגלות 44">
              <a:extLst>
                <a:ext uri="{FF2B5EF4-FFF2-40B4-BE49-F238E27FC236}">
                  <a16:creationId xmlns:a16="http://schemas.microsoft.com/office/drawing/2014/main" xmlns="" id="{C1625602-7036-454E-82FC-4384A4859341}"/>
                </a:ext>
              </a:extLst>
            </p:cNvPr>
            <p:cNvSpPr/>
            <p:nvPr/>
          </p:nvSpPr>
          <p:spPr>
            <a:xfrm>
              <a:off x="8790178" y="5275442"/>
              <a:ext cx="1366692" cy="301273"/>
            </a:xfrm>
            <a:prstGeom prst="round2DiagRect">
              <a:avLst>
                <a:gd name="adj1" fmla="val 50000"/>
                <a:gd name="adj2" fmla="val 0"/>
              </a:avLst>
            </a:prstGeom>
            <a:solidFill>
              <a:srgbClr val="2F0C4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latin typeface="Arial" panose="020B0604020202020204" pitchFamily="34" charset="0"/>
                  <a:cs typeface="Arial" panose="020B0604020202020204" pitchFamily="34" charset="0"/>
                </a:rPr>
                <a:t>הפצת ידע</a:t>
              </a:r>
            </a:p>
          </p:txBody>
        </p:sp>
        <p:sp>
          <p:nvSpPr>
            <p:cNvPr id="46" name="TextBox 8">
              <a:extLst>
                <a:ext uri="{FF2B5EF4-FFF2-40B4-BE49-F238E27FC236}">
                  <a16:creationId xmlns:a16="http://schemas.microsoft.com/office/drawing/2014/main" xmlns="" id="{CDBCBF15-F93F-4282-96A1-12D9343816B7}"/>
                </a:ext>
              </a:extLst>
            </p:cNvPr>
            <p:cNvSpPr txBox="1"/>
            <p:nvPr/>
          </p:nvSpPr>
          <p:spPr>
            <a:xfrm>
              <a:off x="7703523" y="5703964"/>
              <a:ext cx="2465295" cy="634012"/>
            </a:xfrm>
            <a:prstGeom prst="round2DiagRect">
              <a:avLst>
                <a:gd name="adj1" fmla="val 0"/>
                <a:gd name="adj2" fmla="val 0"/>
              </a:avLst>
            </a:prstGeom>
            <a:noFill/>
            <a:ln>
              <a:noFill/>
            </a:ln>
          </p:spPr>
          <p:txBody>
            <a:bodyPr wrap="square" rtlCol="1">
              <a:spAutoFit/>
            </a:bodyPr>
            <a:lstStyle/>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מרכז הדרכה</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מרכז ידע מקוון</a:t>
              </a:r>
            </a:p>
            <a:p>
              <a:pPr marL="214313" indent="-214313" fontAlgn="auto">
                <a:spcBef>
                  <a:spcPts val="0"/>
                </a:spcBef>
                <a:spcAft>
                  <a:spcPts val="0"/>
                </a:spcAft>
                <a:buFont typeface="Wingdings" panose="05000000000000000000" pitchFamily="2" charset="2"/>
                <a:buChar char="ü"/>
              </a:pPr>
              <a:r>
                <a:rPr lang="he-IL" sz="1200" dirty="0">
                  <a:solidFill>
                    <a:prstClr val="black">
                      <a:lumMod val="85000"/>
                      <a:lumOff val="15000"/>
                    </a:prstClr>
                  </a:solidFill>
                </a:rPr>
                <a:t>ייעוץ נגישות השירות</a:t>
              </a:r>
            </a:p>
          </p:txBody>
        </p:sp>
      </p:grpSp>
      <p:grpSp>
        <p:nvGrpSpPr>
          <p:cNvPr id="30" name="קבוצה 29">
            <a:extLst>
              <a:ext uri="{FF2B5EF4-FFF2-40B4-BE49-F238E27FC236}">
                <a16:creationId xmlns:a16="http://schemas.microsoft.com/office/drawing/2014/main" xmlns="" id="{BA87D97A-E25C-46AE-904A-2A9AA51623A9}"/>
              </a:ext>
            </a:extLst>
          </p:cNvPr>
          <p:cNvGrpSpPr/>
          <p:nvPr/>
        </p:nvGrpSpPr>
        <p:grpSpPr>
          <a:xfrm>
            <a:off x="4159538" y="5286518"/>
            <a:ext cx="1769202" cy="1005467"/>
            <a:chOff x="5295030" y="5119515"/>
            <a:chExt cx="2358936" cy="1340623"/>
          </a:xfrm>
        </p:grpSpPr>
        <p:pic>
          <p:nvPicPr>
            <p:cNvPr id="42" name="גרפיקה 41" descr="ממשק משתמש וחוויית משתמש עם מילוי מלא">
              <a:extLst>
                <a:ext uri="{FF2B5EF4-FFF2-40B4-BE49-F238E27FC236}">
                  <a16:creationId xmlns:a16="http://schemas.microsoft.com/office/drawing/2014/main" xmlns="" id="{5945EC38-A6F3-48A9-9603-16765BAEB7D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745501" y="5155801"/>
              <a:ext cx="509499" cy="509499"/>
            </a:xfrm>
            <a:prstGeom prst="rect">
              <a:avLst/>
            </a:prstGeom>
          </p:spPr>
        </p:pic>
        <p:sp>
          <p:nvSpPr>
            <p:cNvPr id="47" name="מלבן: פינות אלכסוניות מעוגלות 46">
              <a:extLst>
                <a:ext uri="{FF2B5EF4-FFF2-40B4-BE49-F238E27FC236}">
                  <a16:creationId xmlns:a16="http://schemas.microsoft.com/office/drawing/2014/main" xmlns="" id="{B227070D-15D3-408D-89FF-B2F8D8567192}"/>
                </a:ext>
              </a:extLst>
            </p:cNvPr>
            <p:cNvSpPr/>
            <p:nvPr/>
          </p:nvSpPr>
          <p:spPr>
            <a:xfrm>
              <a:off x="6273081" y="5119515"/>
              <a:ext cx="1380885" cy="478847"/>
            </a:xfrm>
            <a:prstGeom prst="round2DiagRect">
              <a:avLst>
                <a:gd name="adj1" fmla="val 50000"/>
                <a:gd name="adj2" fmla="val 0"/>
              </a:avLst>
            </a:prstGeom>
            <a:solidFill>
              <a:srgbClr val="573B7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00" dirty="0">
                  <a:solidFill>
                    <a:prstClr val="white"/>
                  </a:solidFill>
                  <a:latin typeface="Arial" panose="020B0604020202020204" pitchFamily="34" charset="0"/>
                  <a:cs typeface="Arial" panose="020B0604020202020204" pitchFamily="34" charset="0"/>
                </a:rPr>
                <a:t>טכנולוגיה</a:t>
              </a:r>
            </a:p>
          </p:txBody>
        </p:sp>
        <p:sp>
          <p:nvSpPr>
            <p:cNvPr id="48" name="TextBox 8">
              <a:extLst>
                <a:ext uri="{FF2B5EF4-FFF2-40B4-BE49-F238E27FC236}">
                  <a16:creationId xmlns:a16="http://schemas.microsoft.com/office/drawing/2014/main" xmlns="" id="{972A96EC-2F4B-4BB0-AEAF-A2255D84DDFD}"/>
                </a:ext>
              </a:extLst>
            </p:cNvPr>
            <p:cNvSpPr txBox="1"/>
            <p:nvPr/>
          </p:nvSpPr>
          <p:spPr>
            <a:xfrm>
              <a:off x="5295030" y="5598363"/>
              <a:ext cx="2344744" cy="861775"/>
            </a:xfrm>
            <a:prstGeom prst="round2DiagRect">
              <a:avLst>
                <a:gd name="adj1" fmla="val 0"/>
                <a:gd name="adj2" fmla="val 0"/>
              </a:avLst>
            </a:prstGeom>
            <a:noFill/>
            <a:ln>
              <a:noFill/>
            </a:ln>
          </p:spPr>
          <p:txBody>
            <a:bodyPr wrap="square" rtlCol="1">
              <a:spAutoFit/>
            </a:bodyPr>
            <a:lstStyle/>
            <a:p>
              <a:pPr marL="214313" indent="-214313" fontAlgn="auto">
                <a:spcBef>
                  <a:spcPts val="0"/>
                </a:spcBef>
                <a:spcAft>
                  <a:spcPts val="0"/>
                </a:spcAft>
                <a:buFont typeface="Wingdings" panose="05000000000000000000" pitchFamily="2" charset="2"/>
                <a:buChar char="ü"/>
              </a:pPr>
              <a:r>
                <a:rPr lang="he-IL" sz="1200" dirty="0">
                  <a:solidFill>
                    <a:prstClr val="black"/>
                  </a:solidFill>
                </a:rPr>
                <a:t>מוקד חדשנות</a:t>
              </a:r>
            </a:p>
            <a:p>
              <a:pPr marL="214313" indent="-214313" fontAlgn="auto">
                <a:spcBef>
                  <a:spcPts val="0"/>
                </a:spcBef>
                <a:spcAft>
                  <a:spcPts val="0"/>
                </a:spcAft>
                <a:buFont typeface="Wingdings" panose="05000000000000000000" pitchFamily="2" charset="2"/>
                <a:buChar char="ü"/>
              </a:pPr>
              <a:r>
                <a:rPr lang="he-IL" sz="1200" dirty="0">
                  <a:solidFill>
                    <a:prstClr val="black"/>
                  </a:solidFill>
                </a:rPr>
                <a:t>מוקד תמיכה טכנולוגי</a:t>
              </a:r>
            </a:p>
            <a:p>
              <a:pPr marL="214313" indent="-214313" fontAlgn="auto">
                <a:spcBef>
                  <a:spcPts val="0"/>
                </a:spcBef>
                <a:spcAft>
                  <a:spcPts val="0"/>
                </a:spcAft>
                <a:buFont typeface="Wingdings" panose="05000000000000000000" pitchFamily="2" charset="2"/>
                <a:buChar char="ü"/>
              </a:pPr>
              <a:r>
                <a:rPr lang="en-US" sz="1200" dirty="0">
                  <a:solidFill>
                    <a:prstClr val="black"/>
                  </a:solidFill>
                </a:rPr>
                <a:t> </a:t>
              </a:r>
              <a:r>
                <a:rPr lang="he-IL" sz="1200" dirty="0">
                  <a:solidFill>
                    <a:prstClr val="black"/>
                  </a:solidFill>
                </a:rPr>
                <a:t>גישות דיגיטלית</a:t>
              </a:r>
            </a:p>
          </p:txBody>
        </p:sp>
      </p:grpSp>
      <p:grpSp>
        <p:nvGrpSpPr>
          <p:cNvPr id="31" name="קבוצה 30">
            <a:extLst>
              <a:ext uri="{FF2B5EF4-FFF2-40B4-BE49-F238E27FC236}">
                <a16:creationId xmlns:a16="http://schemas.microsoft.com/office/drawing/2014/main" xmlns="" id="{73ACAC09-AF4A-4C37-B13B-35D62C8687BF}"/>
              </a:ext>
            </a:extLst>
          </p:cNvPr>
          <p:cNvGrpSpPr/>
          <p:nvPr/>
        </p:nvGrpSpPr>
        <p:grpSpPr>
          <a:xfrm>
            <a:off x="1974911" y="5248850"/>
            <a:ext cx="1923753" cy="458278"/>
            <a:chOff x="2653241" y="5980420"/>
            <a:chExt cx="2565004" cy="611038"/>
          </a:xfrm>
        </p:grpSpPr>
        <p:pic>
          <p:nvPicPr>
            <p:cNvPr id="41" name="גרפיקה 40">
              <a:extLst>
                <a:ext uri="{FF2B5EF4-FFF2-40B4-BE49-F238E27FC236}">
                  <a16:creationId xmlns:a16="http://schemas.microsoft.com/office/drawing/2014/main" xmlns="" id="{8DCF402E-63B7-4786-B003-9658B9BC9E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53241" y="5980420"/>
              <a:ext cx="509499" cy="509499"/>
            </a:xfrm>
            <a:prstGeom prst="rect">
              <a:avLst/>
            </a:prstGeom>
          </p:spPr>
        </p:pic>
        <p:sp>
          <p:nvSpPr>
            <p:cNvPr id="49" name="מלבן: פינות אלכסוניות מעוגלות 48">
              <a:extLst>
                <a:ext uri="{FF2B5EF4-FFF2-40B4-BE49-F238E27FC236}">
                  <a16:creationId xmlns:a16="http://schemas.microsoft.com/office/drawing/2014/main" xmlns="" id="{07017AEC-AFD5-4FE2-8FF6-3692F92CF8E3}"/>
                </a:ext>
              </a:extLst>
            </p:cNvPr>
            <p:cNvSpPr/>
            <p:nvPr/>
          </p:nvSpPr>
          <p:spPr>
            <a:xfrm>
              <a:off x="3155449" y="6081959"/>
              <a:ext cx="2062796" cy="509499"/>
            </a:xfrm>
            <a:prstGeom prst="round2DiagRect">
              <a:avLst>
                <a:gd name="adj1" fmla="val 50000"/>
                <a:gd name="adj2" fmla="val 0"/>
              </a:avLst>
            </a:prstGeom>
            <a:solidFill>
              <a:srgbClr val="7454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מכינות מגדל אור</a:t>
              </a:r>
            </a:p>
          </p:txBody>
        </p:sp>
      </p:grpSp>
      <p:grpSp>
        <p:nvGrpSpPr>
          <p:cNvPr id="68" name="קבוצה 67">
            <a:extLst>
              <a:ext uri="{FF2B5EF4-FFF2-40B4-BE49-F238E27FC236}">
                <a16:creationId xmlns:a16="http://schemas.microsoft.com/office/drawing/2014/main" xmlns="" id="{70248BF6-E62B-48B2-A674-917B65B191BF}"/>
              </a:ext>
            </a:extLst>
          </p:cNvPr>
          <p:cNvGrpSpPr/>
          <p:nvPr/>
        </p:nvGrpSpPr>
        <p:grpSpPr>
          <a:xfrm>
            <a:off x="1662017" y="3864634"/>
            <a:ext cx="6377069" cy="541649"/>
            <a:chOff x="2260317" y="3736357"/>
            <a:chExt cx="8502759" cy="722199"/>
          </a:xfrm>
        </p:grpSpPr>
        <p:pic>
          <p:nvPicPr>
            <p:cNvPr id="62" name="גרפיקה 61">
              <a:extLst>
                <a:ext uri="{FF2B5EF4-FFF2-40B4-BE49-F238E27FC236}">
                  <a16:creationId xmlns:a16="http://schemas.microsoft.com/office/drawing/2014/main" xmlns="" id="{3B731E7E-F4EE-4615-86D7-79C3361FFB8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5400000">
              <a:off x="4954824" y="3701869"/>
              <a:ext cx="716265" cy="785242"/>
            </a:xfrm>
            <a:prstGeom prst="rect">
              <a:avLst/>
            </a:prstGeom>
          </p:spPr>
        </p:pic>
        <p:pic>
          <p:nvPicPr>
            <p:cNvPr id="63" name="גרפיקה 62">
              <a:extLst>
                <a:ext uri="{FF2B5EF4-FFF2-40B4-BE49-F238E27FC236}">
                  <a16:creationId xmlns:a16="http://schemas.microsoft.com/office/drawing/2014/main" xmlns="" id="{B14B674C-2686-4A8C-AB77-0FF75BCCD59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rot="5400000">
              <a:off x="7679884" y="3701870"/>
              <a:ext cx="716265" cy="785242"/>
            </a:xfrm>
            <a:prstGeom prst="rect">
              <a:avLst/>
            </a:prstGeom>
          </p:spPr>
        </p:pic>
        <p:pic>
          <p:nvPicPr>
            <p:cNvPr id="64" name="גרפיקה 63">
              <a:extLst>
                <a:ext uri="{FF2B5EF4-FFF2-40B4-BE49-F238E27FC236}">
                  <a16:creationId xmlns:a16="http://schemas.microsoft.com/office/drawing/2014/main" xmlns="" id="{EC610EBA-2F3C-4371-A029-6E3DF3C92BE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rot="6300000">
              <a:off x="10012322" y="3707803"/>
              <a:ext cx="716265" cy="785242"/>
            </a:xfrm>
            <a:prstGeom prst="rect">
              <a:avLst/>
            </a:prstGeom>
          </p:spPr>
        </p:pic>
        <p:pic>
          <p:nvPicPr>
            <p:cNvPr id="65" name="גרפיקה 64">
              <a:extLst>
                <a:ext uri="{FF2B5EF4-FFF2-40B4-BE49-F238E27FC236}">
                  <a16:creationId xmlns:a16="http://schemas.microsoft.com/office/drawing/2014/main" xmlns="" id="{657F2652-2923-4986-A22F-3A4F3BE609F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rot="15300000" flipH="1">
              <a:off x="2294805" y="3707803"/>
              <a:ext cx="716265" cy="785242"/>
            </a:xfrm>
            <a:prstGeom prst="rect">
              <a:avLst/>
            </a:prstGeom>
          </p:spPr>
        </p:pic>
      </p:grpSp>
    </p:spTree>
    <p:extLst>
      <p:ext uri="{BB962C8B-B14F-4D97-AF65-F5344CB8AC3E}">
        <p14:creationId xmlns:p14="http://schemas.microsoft.com/office/powerpoint/2010/main" val="38368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anim calcmode="lin" valueType="num">
                                      <p:cBhvr>
                                        <p:cTn id="28" dur="1000" fill="hold"/>
                                        <p:tgtEl>
                                          <p:spTgt spid="68"/>
                                        </p:tgtEl>
                                        <p:attrNameLst>
                                          <p:attrName>ppt_x</p:attrName>
                                        </p:attrNameLst>
                                      </p:cBhvr>
                                      <p:tavLst>
                                        <p:tav tm="0">
                                          <p:val>
                                            <p:strVal val="#ppt_x"/>
                                          </p:val>
                                        </p:tav>
                                        <p:tav tm="100000">
                                          <p:val>
                                            <p:strVal val="#ppt_x"/>
                                          </p:val>
                                        </p:tav>
                                      </p:tavLst>
                                    </p:anim>
                                    <p:anim calcmode="lin" valueType="num">
                                      <p:cBhvr>
                                        <p:cTn id="2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lt">
                                    <p:tmPct val="10000"/>
                                  </p:iterate>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childTnLst>
                                </p:cTn>
                              </p:par>
                            </p:childTnLst>
                          </p:cTn>
                        </p:par>
                        <p:par>
                          <p:cTn id="35" fill="hold">
                            <p:stCondLst>
                              <p:cond delay="37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מלבן: פינות אלכסוניות מעוגלות 15">
            <a:extLst>
              <a:ext uri="{FF2B5EF4-FFF2-40B4-BE49-F238E27FC236}">
                <a16:creationId xmlns:a16="http://schemas.microsoft.com/office/drawing/2014/main" xmlns="" id="{F3F25A70-78C5-4572-89BD-010580F0DC08}"/>
              </a:ext>
            </a:extLst>
          </p:cNvPr>
          <p:cNvSpPr/>
          <p:nvPr/>
        </p:nvSpPr>
        <p:spPr>
          <a:xfrm>
            <a:off x="2362579" y="1797269"/>
            <a:ext cx="6357719" cy="3103741"/>
          </a:xfrm>
          <a:prstGeom prst="round2DiagRect">
            <a:avLst>
              <a:gd name="adj1" fmla="val 10747"/>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a:solidFill>
                <a:prstClr val="white"/>
              </a:solidFill>
            </a:endParaRPr>
          </a:p>
        </p:txBody>
      </p:sp>
      <p:sp>
        <p:nvSpPr>
          <p:cNvPr id="24" name="מלבן: פינות אלכסוניות מעוגלות 23">
            <a:extLst>
              <a:ext uri="{FF2B5EF4-FFF2-40B4-BE49-F238E27FC236}">
                <a16:creationId xmlns:a16="http://schemas.microsoft.com/office/drawing/2014/main" xmlns="" id="{55895148-BF36-41B1-B73D-2F648F660E37}"/>
              </a:ext>
            </a:extLst>
          </p:cNvPr>
          <p:cNvSpPr/>
          <p:nvPr/>
        </p:nvSpPr>
        <p:spPr>
          <a:xfrm rot="16200000">
            <a:off x="-316855" y="1298256"/>
            <a:ext cx="1224913" cy="342900"/>
          </a:xfrm>
          <a:prstGeom prst="round2DiagRect">
            <a:avLst>
              <a:gd name="adj1" fmla="val 50000"/>
              <a:gd name="adj2" fmla="val 0"/>
            </a:avLst>
          </a:prstGeom>
          <a:solidFill>
            <a:srgbClr val="5167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תפקודי</a:t>
            </a: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289685" y="211977"/>
            <a:ext cx="8458200" cy="561975"/>
          </a:xfrm>
        </p:spPr>
        <p:txBody>
          <a:bodyPr/>
          <a:lstStyle/>
          <a:p>
            <a:r>
              <a:rPr lang="he-IL" sz="3300" dirty="0">
                <a:solidFill>
                  <a:srgbClr val="516730"/>
                </a:solidFill>
                <a:latin typeface="Arial" panose="020B0604020202020204" pitchFamily="34" charset="0"/>
                <a:cs typeface="Arial" panose="020B0604020202020204" pitchFamily="34" charset="0"/>
              </a:rPr>
              <a:t>הדרכה שיקומית – אימון לעצמאות תפקודית</a:t>
            </a:r>
            <a:endParaRPr lang="en-US" sz="3300" dirty="0">
              <a:solidFill>
                <a:srgbClr val="516730"/>
              </a:solidFill>
              <a:latin typeface="Arial" panose="020B0604020202020204" pitchFamily="34" charset="0"/>
              <a:cs typeface="Arial" panose="020B0604020202020204" pitchFamily="34" charset="0"/>
            </a:endParaRPr>
          </a:p>
        </p:txBody>
      </p:sp>
      <p:sp>
        <p:nvSpPr>
          <p:cNvPr id="26" name="TextBox 7">
            <a:extLst>
              <a:ext uri="{FF2B5EF4-FFF2-40B4-BE49-F238E27FC236}">
                <a16:creationId xmlns:a16="http://schemas.microsoft.com/office/drawing/2014/main" xmlns="" id="{6E0F49E1-43EE-42D7-818C-0C74E3646852}"/>
              </a:ext>
            </a:extLst>
          </p:cNvPr>
          <p:cNvSpPr txBox="1"/>
          <p:nvPr/>
        </p:nvSpPr>
        <p:spPr>
          <a:xfrm>
            <a:off x="1460682" y="595881"/>
            <a:ext cx="7245862" cy="4462760"/>
          </a:xfrm>
          <a:prstGeom prst="rect">
            <a:avLst/>
          </a:prstGeom>
          <a:noFill/>
        </p:spPr>
        <p:txBody>
          <a:bodyPr wrap="square" rtlCol="1">
            <a:spAutoFit/>
          </a:bodyPr>
          <a:lstStyle/>
          <a:p>
            <a:pPr algn="just">
              <a:lnSpc>
                <a:spcPct val="150000"/>
              </a:lnSpc>
              <a:defRPr/>
            </a:pPr>
            <a:endParaRPr lang="he-IL" sz="1400" dirty="0" smtClean="0">
              <a:solidFill>
                <a:srgbClr val="516730"/>
              </a:solidFill>
            </a:endParaRPr>
          </a:p>
          <a:p>
            <a:pPr algn="just">
              <a:lnSpc>
                <a:spcPct val="150000"/>
              </a:lnSpc>
              <a:defRPr/>
            </a:pPr>
            <a:r>
              <a:rPr lang="he-IL" sz="1400" dirty="0" smtClean="0">
                <a:solidFill>
                  <a:srgbClr val="516730"/>
                </a:solidFill>
              </a:rPr>
              <a:t>המטרה</a:t>
            </a:r>
            <a:r>
              <a:rPr lang="he-IL" sz="1400" dirty="0">
                <a:solidFill>
                  <a:srgbClr val="516730"/>
                </a:solidFill>
              </a:rPr>
              <a:t>: </a:t>
            </a:r>
            <a:r>
              <a:rPr lang="he-IL" sz="1600" dirty="0">
                <a:solidFill>
                  <a:prstClr val="black"/>
                </a:solidFill>
              </a:rPr>
              <a:t>קידום התפקוד העצמאי ושיפור תחושת מסוגלות.</a:t>
            </a:r>
          </a:p>
          <a:p>
            <a:pPr algn="just" fontAlgn="auto">
              <a:lnSpc>
                <a:spcPct val="150000"/>
              </a:lnSpc>
              <a:spcBef>
                <a:spcPts val="0"/>
              </a:spcBef>
              <a:spcAft>
                <a:spcPts val="0"/>
              </a:spcAft>
              <a:defRPr/>
            </a:pPr>
            <a:r>
              <a:rPr lang="he-IL" sz="1400" dirty="0">
                <a:solidFill>
                  <a:srgbClr val="516730"/>
                </a:solidFill>
              </a:rPr>
              <a:t>הדרך: </a:t>
            </a:r>
            <a:r>
              <a:rPr lang="he-IL" sz="1600" dirty="0">
                <a:solidFill>
                  <a:prstClr val="black"/>
                </a:solidFill>
              </a:rPr>
              <a:t>הקניית טכניקות ואסטרטגיות לתפקוד עצמאי ושיפור תחושת מסוגלות</a:t>
            </a:r>
            <a:r>
              <a:rPr lang="he-IL" sz="1600" dirty="0" smtClean="0">
                <a:solidFill>
                  <a:prstClr val="black"/>
                </a:solidFill>
              </a:rPr>
              <a:t>.</a:t>
            </a:r>
          </a:p>
          <a:p>
            <a:pPr algn="just" fontAlgn="auto">
              <a:lnSpc>
                <a:spcPct val="150000"/>
              </a:lnSpc>
              <a:spcBef>
                <a:spcPts val="0"/>
              </a:spcBef>
              <a:spcAft>
                <a:spcPts val="0"/>
              </a:spcAft>
              <a:defRPr/>
            </a:pPr>
            <a:endParaRPr lang="he-IL" dirty="0">
              <a:solidFill>
                <a:prstClr val="black"/>
              </a:solidFill>
            </a:endParaRP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ניידות והתמצאות                 </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מיומנויות חיי יום יום </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טכנולוגיה- טלפונים חכמים ומחשבים</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הדרכת הורים עם עיוורון</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גיל רך-  הדרכת הורים וצוותים מקצועיים </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תקשורת (ברייל, קריאה כתיבה, זיהוי כסף, שימוש בשעונים) </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פעילויות פנאי </a:t>
            </a:r>
          </a:p>
          <a:p>
            <a:pPr marL="214313" indent="-214313" fontAlgn="auto">
              <a:spcBef>
                <a:spcPts val="0"/>
              </a:spcBef>
              <a:spcAft>
                <a:spcPts val="0"/>
              </a:spcAft>
              <a:buClr>
                <a:srgbClr val="516730"/>
              </a:buClr>
              <a:buFont typeface="Courier New" panose="02070309020205020404" pitchFamily="49" charset="0"/>
              <a:buChar char="o"/>
              <a:defRPr/>
            </a:pPr>
            <a:r>
              <a:rPr lang="he-IL" sz="1400" b="1" dirty="0">
                <a:solidFill>
                  <a:prstClr val="black"/>
                </a:solidFill>
              </a:rPr>
              <a:t>הערכות לשעת חירום</a:t>
            </a:r>
          </a:p>
          <a:p>
            <a:pPr fontAlgn="auto">
              <a:spcBef>
                <a:spcPts val="0"/>
              </a:spcBef>
              <a:spcAft>
                <a:spcPts val="0"/>
              </a:spcAft>
              <a:defRPr/>
            </a:pPr>
            <a:endParaRPr lang="he-IL" sz="1600" dirty="0">
              <a:solidFill>
                <a:prstClr val="black"/>
              </a:solidFill>
            </a:endParaRPr>
          </a:p>
          <a:p>
            <a:pPr fontAlgn="auto">
              <a:spcBef>
                <a:spcPts val="0"/>
              </a:spcBef>
              <a:spcAft>
                <a:spcPts val="0"/>
              </a:spcAft>
              <a:defRPr/>
            </a:pPr>
            <a:r>
              <a:rPr lang="he-IL" sz="1500" dirty="0">
                <a:solidFill>
                  <a:prstClr val="black"/>
                </a:solidFill>
              </a:rPr>
              <a:t>השירות מיועד לאנשים עם עיוורון או לקות ראייה המתמודדים עם קשיים תפקודיים בשל המגבלה. אין חובת זכאות לתעודת עיוור.</a:t>
            </a:r>
          </a:p>
          <a:p>
            <a:pPr fontAlgn="auto">
              <a:spcBef>
                <a:spcPts val="0"/>
              </a:spcBef>
              <a:spcAft>
                <a:spcPts val="0"/>
              </a:spcAft>
              <a:defRPr/>
            </a:pPr>
            <a:r>
              <a:rPr lang="he-IL" sz="1500" dirty="0">
                <a:solidFill>
                  <a:prstClr val="black"/>
                </a:solidFill>
              </a:rPr>
              <a:t>ההדרכה מתבצעת בסביבת חייו של מקבל השירות: בית, מקום עבודה, מסגרת לימודים ופנאי.</a:t>
            </a:r>
          </a:p>
          <a:p>
            <a:pPr fontAlgn="auto">
              <a:spcBef>
                <a:spcPts val="0"/>
              </a:spcBef>
              <a:spcAft>
                <a:spcPts val="0"/>
              </a:spcAft>
              <a:defRPr/>
            </a:pPr>
            <a:endParaRPr lang="he-IL" sz="1500" dirty="0">
              <a:solidFill>
                <a:prstClr val="black"/>
              </a:solidFill>
            </a:endParaRPr>
          </a:p>
        </p:txBody>
      </p:sp>
      <p:sp>
        <p:nvSpPr>
          <p:cNvPr id="28" name="מלבן: פינות אלכסוניות מעוגלות 27">
            <a:extLst>
              <a:ext uri="{FF2B5EF4-FFF2-40B4-BE49-F238E27FC236}">
                <a16:creationId xmlns:a16="http://schemas.microsoft.com/office/drawing/2014/main" xmlns="" id="{0915D028-FA64-4EF1-BC07-57DC41AE069D}"/>
              </a:ext>
            </a:extLst>
          </p:cNvPr>
          <p:cNvSpPr/>
          <p:nvPr/>
        </p:nvSpPr>
        <p:spPr>
          <a:xfrm>
            <a:off x="2239362" y="5014213"/>
            <a:ext cx="6694783" cy="1820228"/>
          </a:xfrm>
          <a:prstGeom prst="round2DiagRect">
            <a:avLst>
              <a:gd name="adj1" fmla="val 32957"/>
              <a:gd name="adj2" fmla="val 0"/>
            </a:avLst>
          </a:prstGeom>
          <a:solidFill>
            <a:srgbClr val="516730"/>
          </a:solidFill>
          <a:ln w="12700">
            <a:noFill/>
          </a:ln>
        </p:spPr>
        <p:txBody>
          <a:bodyPr wrap="square">
            <a:spAutoFit/>
          </a:bodyPr>
          <a:lstStyle/>
          <a:p>
            <a:pPr algn="ctr" fontAlgn="auto">
              <a:spcBef>
                <a:spcPts val="0"/>
              </a:spcBef>
              <a:spcAft>
                <a:spcPts val="0"/>
              </a:spcAft>
              <a:defRPr/>
            </a:pPr>
            <a:r>
              <a:rPr lang="he-IL" dirty="0">
                <a:solidFill>
                  <a:prstClr val="white"/>
                </a:solidFill>
              </a:rPr>
              <a:t>מחקר של האגודה לבריאות הציבור משנת 2017, מצביע על השפעה חיובית מובהקת של שירותי ההדרכה השיקומית/תפקוד עצמאי, שמתבטאת בשיפור משמעותי במדדים התפקודיים, בתפישת איכות החיים ובשביעות רצון גבוהה מהשירות ומרמתן המקצועית של המורות השיקומיות. </a:t>
            </a:r>
          </a:p>
        </p:txBody>
      </p:sp>
      <p:pic>
        <p:nvPicPr>
          <p:cNvPr id="15" name="גרפיקה 14">
            <a:extLst>
              <a:ext uri="{FF2B5EF4-FFF2-40B4-BE49-F238E27FC236}">
                <a16:creationId xmlns:a16="http://schemas.microsoft.com/office/drawing/2014/main" xmlns="" id="{939682BE-F2C4-4DBF-AE08-EED82838C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46" y="1683899"/>
            <a:ext cx="314478" cy="314478"/>
          </a:xfrm>
          <a:prstGeom prst="rect">
            <a:avLst/>
          </a:prstGeom>
        </p:spPr>
      </p:pic>
      <p:grpSp>
        <p:nvGrpSpPr>
          <p:cNvPr id="2" name="קבוצה 1">
            <a:extLst>
              <a:ext uri="{FF2B5EF4-FFF2-40B4-BE49-F238E27FC236}">
                <a16:creationId xmlns:a16="http://schemas.microsoft.com/office/drawing/2014/main" xmlns="" id="{4600DFE9-3C66-40DE-B979-1EA558842495}"/>
              </a:ext>
            </a:extLst>
          </p:cNvPr>
          <p:cNvGrpSpPr/>
          <p:nvPr/>
        </p:nvGrpSpPr>
        <p:grpSpPr>
          <a:xfrm>
            <a:off x="-25330" y="1946175"/>
            <a:ext cx="2680857" cy="2581812"/>
            <a:chOff x="222309" y="1374494"/>
            <a:chExt cx="3574476" cy="3442416"/>
          </a:xfrm>
        </p:grpSpPr>
        <p:pic>
          <p:nvPicPr>
            <p:cNvPr id="35" name="תמונה 34">
              <a:extLst>
                <a:ext uri="{FF2B5EF4-FFF2-40B4-BE49-F238E27FC236}">
                  <a16:creationId xmlns:a16="http://schemas.microsoft.com/office/drawing/2014/main" xmlns="" id="{98715486-EDF4-4B66-BFD2-F87833BBC145}"/>
                </a:ext>
              </a:extLst>
            </p:cNvPr>
            <p:cNvPicPr>
              <a:picLocks noChangeAspect="1"/>
            </p:cNvPicPr>
            <p:nvPr/>
          </p:nvPicPr>
          <p:blipFill>
            <a:blip r:embed="rId4">
              <a:duotone>
                <a:schemeClr val="accent6">
                  <a:shade val="45000"/>
                  <a:satMod val="135000"/>
                </a:schemeClr>
                <a:prstClr val="white"/>
              </a:duotone>
            </a:blip>
            <a:stretch>
              <a:fillRect/>
            </a:stretch>
          </p:blipFill>
          <p:spPr>
            <a:xfrm>
              <a:off x="852899" y="1374494"/>
              <a:ext cx="2943886" cy="2674821"/>
            </a:xfrm>
            <a:prstGeom prst="ellipse">
              <a:avLst/>
            </a:prstGeom>
          </p:spPr>
        </p:pic>
        <p:pic>
          <p:nvPicPr>
            <p:cNvPr id="36" name="תמונה 35" descr="תמונה שמכילה אדם, מקורה&#10;&#10;התיאור נוצר באופן אוטומטי">
              <a:extLst>
                <a:ext uri="{FF2B5EF4-FFF2-40B4-BE49-F238E27FC236}">
                  <a16:creationId xmlns:a16="http://schemas.microsoft.com/office/drawing/2014/main" xmlns="" id="{7FE3529E-CA77-41AA-8666-648046EFA18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14445" y="1466321"/>
              <a:ext cx="2496016" cy="2496016"/>
            </a:xfrm>
            <a:prstGeom prst="ellipse">
              <a:avLst/>
            </a:prstGeom>
          </p:spPr>
        </p:pic>
        <p:sp>
          <p:nvSpPr>
            <p:cNvPr id="38" name="תיבת טקסט 37">
              <a:extLst>
                <a:ext uri="{FF2B5EF4-FFF2-40B4-BE49-F238E27FC236}">
                  <a16:creationId xmlns:a16="http://schemas.microsoft.com/office/drawing/2014/main" xmlns="" id="{7AE540D4-6F71-4E6A-B96F-48FFEAEC39F4}"/>
                </a:ext>
              </a:extLst>
            </p:cNvPr>
            <p:cNvSpPr txBox="1"/>
            <p:nvPr/>
          </p:nvSpPr>
          <p:spPr>
            <a:xfrm>
              <a:off x="222309" y="3955135"/>
              <a:ext cx="1756295" cy="861775"/>
            </a:xfrm>
            <a:prstGeom prst="rect">
              <a:avLst/>
            </a:prstGeom>
            <a:noFill/>
          </p:spPr>
          <p:txBody>
            <a:bodyPr wrap="square">
              <a:spAutoFit/>
            </a:bodyPr>
            <a:lstStyle/>
            <a:p>
              <a:pPr algn="ctr" fontAlgn="auto">
                <a:spcBef>
                  <a:spcPts val="0"/>
                </a:spcBef>
                <a:spcAft>
                  <a:spcPts val="0"/>
                </a:spcAft>
                <a:defRPr/>
              </a:pPr>
              <a:r>
                <a:rPr lang="he-IL" sz="900" dirty="0">
                  <a:solidFill>
                    <a:prstClr val="black"/>
                  </a:solidFill>
                  <a:latin typeface="Assistant" panose="00000500000000000000" pitchFamily="2" charset="-79"/>
                  <a:cs typeface="Assistant" panose="00000500000000000000" pitchFamily="2" charset="-79"/>
                </a:rPr>
                <a:t>מורה שיקומית מלמדת צעירה עם לקות ראייה טכניקות עבודה במטבח – כולל חיתוך בסכין</a:t>
              </a:r>
              <a:endParaRPr lang="en-US" sz="900" dirty="0">
                <a:solidFill>
                  <a:prstClr val="black"/>
                </a:solidFill>
                <a:latin typeface="Assistant"/>
                <a:cs typeface="Assistant"/>
              </a:endParaRPr>
            </a:p>
          </p:txBody>
        </p:sp>
      </p:grpSp>
      <p:grpSp>
        <p:nvGrpSpPr>
          <p:cNvPr id="39" name="קבוצה 38">
            <a:extLst>
              <a:ext uri="{FF2B5EF4-FFF2-40B4-BE49-F238E27FC236}">
                <a16:creationId xmlns:a16="http://schemas.microsoft.com/office/drawing/2014/main" xmlns="" id="{32D4BAB3-2973-41C3-8B9D-6959F1E801B0}"/>
              </a:ext>
            </a:extLst>
          </p:cNvPr>
          <p:cNvGrpSpPr/>
          <p:nvPr/>
        </p:nvGrpSpPr>
        <p:grpSpPr>
          <a:xfrm rot="13888290" flipH="1">
            <a:off x="357467" y="3204750"/>
            <a:ext cx="1982305" cy="1498510"/>
            <a:chOff x="2747123" y="3424901"/>
            <a:chExt cx="4237665" cy="3203434"/>
          </a:xfrm>
        </p:grpSpPr>
        <p:sp>
          <p:nvSpPr>
            <p:cNvPr id="40" name="קשת 39">
              <a:extLst>
                <a:ext uri="{FF2B5EF4-FFF2-40B4-BE49-F238E27FC236}">
                  <a16:creationId xmlns:a16="http://schemas.microsoft.com/office/drawing/2014/main" xmlns="" id="{3CDF8760-17A4-44C5-8A9C-17A600EC1742}"/>
                </a:ext>
              </a:extLst>
            </p:cNvPr>
            <p:cNvSpPr/>
            <p:nvPr/>
          </p:nvSpPr>
          <p:spPr>
            <a:xfrm rot="21043951" flipH="1">
              <a:off x="2747123" y="3424901"/>
              <a:ext cx="4237665" cy="3203434"/>
            </a:xfrm>
            <a:prstGeom prst="arc">
              <a:avLst>
                <a:gd name="adj1" fmla="val 18680910"/>
                <a:gd name="adj2" fmla="val 188408"/>
              </a:avLst>
            </a:prstGeom>
            <a:ln>
              <a:solidFill>
                <a:srgbClr val="51673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aa-ET" dirty="0">
                <a:solidFill>
                  <a:prstClr val="black"/>
                </a:solidFill>
              </a:endParaRPr>
            </a:p>
          </p:txBody>
        </p:sp>
        <p:sp>
          <p:nvSpPr>
            <p:cNvPr id="41" name="אליפסה 40">
              <a:extLst>
                <a:ext uri="{FF2B5EF4-FFF2-40B4-BE49-F238E27FC236}">
                  <a16:creationId xmlns:a16="http://schemas.microsoft.com/office/drawing/2014/main" xmlns="" id="{B4147113-3A60-4056-8447-F7BDC8A3427B}"/>
                </a:ext>
              </a:extLst>
            </p:cNvPr>
            <p:cNvSpPr/>
            <p:nvPr/>
          </p:nvSpPr>
          <p:spPr>
            <a:xfrm rot="2523597" flipH="1">
              <a:off x="3362130" y="3855958"/>
              <a:ext cx="202240" cy="202240"/>
            </a:xfrm>
            <a:prstGeom prst="ellipse">
              <a:avLst/>
            </a:prstGeom>
            <a:solidFill>
              <a:srgbClr val="516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lnSpc>
                  <a:spcPts val="1800"/>
                </a:lnSpc>
                <a:spcBef>
                  <a:spcPts val="0"/>
                </a:spcBef>
                <a:spcAft>
                  <a:spcPts val="0"/>
                </a:spcAft>
                <a:defRPr/>
              </a:pPr>
              <a:endParaRPr lang="he-IL" sz="1650" dirty="0">
                <a:solidFill>
                  <a:prstClr val="white"/>
                </a:solidFill>
              </a:endParaRPr>
            </a:p>
          </p:txBody>
        </p:sp>
      </p:grpSp>
    </p:spTree>
    <p:extLst>
      <p:ext uri="{BB962C8B-B14F-4D97-AF65-F5344CB8AC3E}">
        <p14:creationId xmlns:p14="http://schemas.microsoft.com/office/powerpoint/2010/main" val="276716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מלבן: פינות אלכסוניות מעוגלות 23">
            <a:extLst>
              <a:ext uri="{FF2B5EF4-FFF2-40B4-BE49-F238E27FC236}">
                <a16:creationId xmlns:a16="http://schemas.microsoft.com/office/drawing/2014/main" xmlns="" id="{55895148-BF36-41B1-B73D-2F648F660E37}"/>
              </a:ext>
            </a:extLst>
          </p:cNvPr>
          <p:cNvSpPr/>
          <p:nvPr/>
        </p:nvSpPr>
        <p:spPr>
          <a:xfrm rot="16200000">
            <a:off x="-316855" y="1298256"/>
            <a:ext cx="1224913" cy="342900"/>
          </a:xfrm>
          <a:prstGeom prst="round2DiagRect">
            <a:avLst>
              <a:gd name="adj1" fmla="val 50000"/>
              <a:gd name="adj2" fmla="val 0"/>
            </a:avLst>
          </a:prstGeom>
          <a:solidFill>
            <a:srgbClr val="5167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תפקודי</a:t>
            </a: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342900" y="1084660"/>
            <a:ext cx="8458200" cy="561975"/>
          </a:xfrm>
        </p:spPr>
        <p:txBody>
          <a:bodyPr/>
          <a:lstStyle/>
          <a:p>
            <a:r>
              <a:rPr lang="he-IL" sz="3300" dirty="0">
                <a:solidFill>
                  <a:srgbClr val="516730"/>
                </a:solidFill>
                <a:latin typeface="Arial" panose="020B0604020202020204" pitchFamily="34" charset="0"/>
                <a:cs typeface="Arial" panose="020B0604020202020204" pitchFamily="34" charset="0"/>
              </a:rPr>
              <a:t>הדרכה שיקומית - תהליך קבלת השירות</a:t>
            </a:r>
            <a:endParaRPr lang="en-US" sz="3300" dirty="0">
              <a:solidFill>
                <a:srgbClr val="516730"/>
              </a:solidFill>
              <a:latin typeface="Arial" panose="020B0604020202020204" pitchFamily="34" charset="0"/>
              <a:cs typeface="Arial" panose="020B0604020202020204" pitchFamily="34" charset="0"/>
            </a:endParaRPr>
          </a:p>
        </p:txBody>
      </p:sp>
      <p:graphicFrame>
        <p:nvGraphicFramePr>
          <p:cNvPr id="16" name="דיאגרמה 15">
            <a:extLst>
              <a:ext uri="{FF2B5EF4-FFF2-40B4-BE49-F238E27FC236}">
                <a16:creationId xmlns:a16="http://schemas.microsoft.com/office/drawing/2014/main" xmlns="" id="{29EAA50A-8AD2-4FE4-BF9C-C44912F484D6}"/>
              </a:ext>
            </a:extLst>
          </p:cNvPr>
          <p:cNvGraphicFramePr/>
          <p:nvPr>
            <p:extLst>
              <p:ext uri="{D42A27DB-BD31-4B8C-83A1-F6EECF244321}">
                <p14:modId xmlns:p14="http://schemas.microsoft.com/office/powerpoint/2010/main" val="4063756566"/>
              </p:ext>
            </p:extLst>
          </p:nvPr>
        </p:nvGraphicFramePr>
        <p:xfrm>
          <a:off x="2411760" y="1888374"/>
          <a:ext cx="6335870" cy="3520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קבוצה 5">
            <a:extLst>
              <a:ext uri="{FF2B5EF4-FFF2-40B4-BE49-F238E27FC236}">
                <a16:creationId xmlns:a16="http://schemas.microsoft.com/office/drawing/2014/main" xmlns="" id="{C9590EC1-5544-4193-BDDA-07C1C1E2A899}"/>
              </a:ext>
            </a:extLst>
          </p:cNvPr>
          <p:cNvGrpSpPr/>
          <p:nvPr/>
        </p:nvGrpSpPr>
        <p:grpSpPr>
          <a:xfrm>
            <a:off x="1487912" y="1770079"/>
            <a:ext cx="2207915" cy="2006116"/>
            <a:chOff x="852899" y="1374494"/>
            <a:chExt cx="2943886" cy="2674821"/>
          </a:xfrm>
        </p:grpSpPr>
        <p:pic>
          <p:nvPicPr>
            <p:cNvPr id="19" name="תמונה 18">
              <a:extLst>
                <a:ext uri="{FF2B5EF4-FFF2-40B4-BE49-F238E27FC236}">
                  <a16:creationId xmlns:a16="http://schemas.microsoft.com/office/drawing/2014/main" xmlns="" id="{B866579F-1D86-4A68-9542-B4F750AC3B38}"/>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852899" y="1374494"/>
              <a:ext cx="2943886" cy="2674821"/>
            </a:xfrm>
            <a:prstGeom prst="ellipse">
              <a:avLst/>
            </a:prstGeom>
          </p:spPr>
        </p:pic>
        <p:pic>
          <p:nvPicPr>
            <p:cNvPr id="3" name="תמונה 2" descr="תמונה שמכילה חוץ, עץ, אדם, לדגמן&#10;&#10;התיאור נוצר באופן אוטומטי">
              <a:extLst>
                <a:ext uri="{FF2B5EF4-FFF2-40B4-BE49-F238E27FC236}">
                  <a16:creationId xmlns:a16="http://schemas.microsoft.com/office/drawing/2014/main" xmlns="" id="{44D1206B-828C-4410-B07D-548C7DA920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1312" b="22022"/>
            <a:stretch/>
          </p:blipFill>
          <p:spPr>
            <a:xfrm>
              <a:off x="1113410" y="1463896"/>
              <a:ext cx="2496016" cy="2496016"/>
            </a:xfrm>
            <a:prstGeom prst="ellipse">
              <a:avLst/>
            </a:prstGeom>
          </p:spPr>
        </p:pic>
      </p:grpSp>
      <p:pic>
        <p:nvPicPr>
          <p:cNvPr id="5" name="תמונה 4" descr="תמונה שמכילה חוץ, אדם, עץ, דשא&#10;&#10;התיאור נוצר באופן אוטומטי">
            <a:extLst>
              <a:ext uri="{FF2B5EF4-FFF2-40B4-BE49-F238E27FC236}">
                <a16:creationId xmlns:a16="http://schemas.microsoft.com/office/drawing/2014/main" xmlns="" id="{537510C2-3BD6-48CB-B4F9-8A504C041F8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3316" b="20018"/>
          <a:stretch/>
        </p:blipFill>
        <p:spPr>
          <a:xfrm>
            <a:off x="454627" y="3136970"/>
            <a:ext cx="2007344" cy="2007344"/>
          </a:xfrm>
          <a:prstGeom prst="ellipse">
            <a:avLst/>
          </a:prstGeom>
          <a:ln>
            <a:noFill/>
          </a:ln>
          <a:effectLst>
            <a:outerShdw blurRad="190500" algn="tl" rotWithShape="0">
              <a:srgbClr val="000000">
                <a:alpha val="70000"/>
              </a:srgbClr>
            </a:outerShdw>
          </a:effectLst>
        </p:spPr>
      </p:pic>
      <p:pic>
        <p:nvPicPr>
          <p:cNvPr id="11" name="גרפיקה 10">
            <a:extLst>
              <a:ext uri="{FF2B5EF4-FFF2-40B4-BE49-F238E27FC236}">
                <a16:creationId xmlns:a16="http://schemas.microsoft.com/office/drawing/2014/main" xmlns="" id="{60E978E9-3B44-48F3-B632-08F46318F4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446" y="1683899"/>
            <a:ext cx="314478" cy="314478"/>
          </a:xfrm>
          <a:prstGeom prst="rect">
            <a:avLst/>
          </a:prstGeom>
        </p:spPr>
      </p:pic>
    </p:spTree>
    <p:extLst>
      <p:ext uri="{BB962C8B-B14F-4D97-AF65-F5344CB8AC3E}">
        <p14:creationId xmlns:p14="http://schemas.microsoft.com/office/powerpoint/2010/main" val="161372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תמונה שמכילה טקסט, אדם&#10;&#10;התיאור נוצר באופן אוטומטי">
            <a:extLst>
              <a:ext uri="{FF2B5EF4-FFF2-40B4-BE49-F238E27FC236}">
                <a16:creationId xmlns:a16="http://schemas.microsoft.com/office/drawing/2014/main" xmlns="" id="{FEB9CF1A-454C-4F4F-9C4B-2E90F55471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00" r="12500"/>
          <a:stretch/>
        </p:blipFill>
        <p:spPr>
          <a:xfrm>
            <a:off x="2133370" y="1688021"/>
            <a:ext cx="1823750" cy="1823750"/>
          </a:xfrm>
          <a:prstGeom prst="ellipse">
            <a:avLst/>
          </a:prstGeom>
          <a:ln>
            <a:noFill/>
          </a:ln>
          <a:effectLst>
            <a:outerShdw blurRad="190500" algn="tl" rotWithShape="0">
              <a:srgbClr val="000000">
                <a:alpha val="70000"/>
              </a:srgbClr>
            </a:outerShdw>
          </a:effectLst>
        </p:spPr>
      </p:pic>
      <p:sp>
        <p:nvSpPr>
          <p:cNvPr id="5" name="מלבן: פינות אלכסוניות מעוגלות 4">
            <a:extLst>
              <a:ext uri="{FF2B5EF4-FFF2-40B4-BE49-F238E27FC236}">
                <a16:creationId xmlns:a16="http://schemas.microsoft.com/office/drawing/2014/main" xmlns="" id="{5406E1E8-99BA-4289-A920-9519054ACE7A}"/>
              </a:ext>
            </a:extLst>
          </p:cNvPr>
          <p:cNvSpPr/>
          <p:nvPr/>
        </p:nvSpPr>
        <p:spPr>
          <a:xfrm>
            <a:off x="4121498" y="1880040"/>
            <a:ext cx="4609967" cy="1422991"/>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מלבן: פינות אלכסוניות מעוגלות 23">
            <a:extLst>
              <a:ext uri="{FF2B5EF4-FFF2-40B4-BE49-F238E27FC236}">
                <a16:creationId xmlns:a16="http://schemas.microsoft.com/office/drawing/2014/main" xmlns="" id="{55895148-BF36-41B1-B73D-2F648F660E37}"/>
              </a:ext>
            </a:extLst>
          </p:cNvPr>
          <p:cNvSpPr/>
          <p:nvPr/>
        </p:nvSpPr>
        <p:spPr>
          <a:xfrm rot="16200000">
            <a:off x="-316855" y="1298256"/>
            <a:ext cx="1224913" cy="342900"/>
          </a:xfrm>
          <a:prstGeom prst="round2DiagRect">
            <a:avLst>
              <a:gd name="adj1" fmla="val 50000"/>
              <a:gd name="adj2" fmla="val 0"/>
            </a:avLst>
          </a:prstGeom>
          <a:solidFill>
            <a:srgbClr val="5167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תפקודי</a:t>
            </a: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342900" y="1084660"/>
            <a:ext cx="8458200" cy="561975"/>
          </a:xfrm>
        </p:spPr>
        <p:txBody>
          <a:bodyPr/>
          <a:lstStyle/>
          <a:p>
            <a:r>
              <a:rPr lang="he-IL" sz="3300" dirty="0">
                <a:solidFill>
                  <a:srgbClr val="516730"/>
                </a:solidFill>
              </a:rPr>
              <a:t>מכונים לראייה ירודה</a:t>
            </a:r>
            <a:endParaRPr lang="en-US" sz="3300" dirty="0">
              <a:solidFill>
                <a:srgbClr val="516730"/>
              </a:solidFill>
            </a:endParaRPr>
          </a:p>
        </p:txBody>
      </p:sp>
      <p:sp>
        <p:nvSpPr>
          <p:cNvPr id="26" name="TextBox 7">
            <a:extLst>
              <a:ext uri="{FF2B5EF4-FFF2-40B4-BE49-F238E27FC236}">
                <a16:creationId xmlns:a16="http://schemas.microsoft.com/office/drawing/2014/main" xmlns="" id="{6E0F49E1-43EE-42D7-818C-0C74E3646852}"/>
              </a:ext>
            </a:extLst>
          </p:cNvPr>
          <p:cNvSpPr txBox="1"/>
          <p:nvPr/>
        </p:nvSpPr>
        <p:spPr>
          <a:xfrm>
            <a:off x="3973158" y="1964297"/>
            <a:ext cx="4733729" cy="1708160"/>
          </a:xfrm>
          <a:prstGeom prst="rect">
            <a:avLst/>
          </a:prstGeom>
          <a:noFill/>
        </p:spPr>
        <p:txBody>
          <a:bodyPr wrap="square" rtlCol="1">
            <a:spAutoFit/>
          </a:bodyPr>
          <a:lstStyle/>
          <a:p>
            <a:pPr>
              <a:lnSpc>
                <a:spcPts val="1800"/>
              </a:lnSpc>
              <a:spcBef>
                <a:spcPts val="900"/>
              </a:spcBef>
              <a:defRPr/>
            </a:pPr>
            <a:r>
              <a:rPr lang="he-IL" sz="1600" dirty="0">
                <a:solidFill>
                  <a:srgbClr val="516730"/>
                </a:solidFill>
              </a:rPr>
              <a:t>המטרה:</a:t>
            </a:r>
            <a:r>
              <a:rPr lang="he-IL" sz="1600" b="1" dirty="0">
                <a:solidFill>
                  <a:srgbClr val="39845C"/>
                </a:solidFill>
              </a:rPr>
              <a:t> </a:t>
            </a:r>
            <a:r>
              <a:rPr lang="he-IL" altLang="he-IL" sz="1600" dirty="0">
                <a:solidFill>
                  <a:prstClr val="black"/>
                </a:solidFill>
              </a:rPr>
              <a:t>ניצול מקסימלי של שרידי הראייה הקיימים.</a:t>
            </a:r>
          </a:p>
          <a:p>
            <a:pPr>
              <a:lnSpc>
                <a:spcPts val="1800"/>
              </a:lnSpc>
              <a:spcBef>
                <a:spcPts val="900"/>
              </a:spcBef>
              <a:defRPr/>
            </a:pPr>
            <a:r>
              <a:rPr lang="he-IL" sz="1600" dirty="0">
                <a:solidFill>
                  <a:srgbClr val="516730"/>
                </a:solidFill>
              </a:rPr>
              <a:t>הדרך: </a:t>
            </a:r>
            <a:r>
              <a:rPr lang="he-IL" altLang="he-IL" sz="1600" u="sng" dirty="0">
                <a:solidFill>
                  <a:prstClr val="black"/>
                </a:solidFill>
              </a:rPr>
              <a:t>אבחון</a:t>
            </a:r>
            <a:r>
              <a:rPr lang="he-IL" altLang="he-IL" sz="1600" dirty="0">
                <a:solidFill>
                  <a:prstClr val="black"/>
                </a:solidFill>
              </a:rPr>
              <a:t>, </a:t>
            </a:r>
            <a:r>
              <a:rPr lang="he-IL" altLang="he-IL" sz="1600" u="sng" dirty="0">
                <a:solidFill>
                  <a:prstClr val="black"/>
                </a:solidFill>
              </a:rPr>
              <a:t>התאמת עזרים </a:t>
            </a:r>
            <a:r>
              <a:rPr lang="he-IL" sz="1600" dirty="0">
                <a:solidFill>
                  <a:prstClr val="black"/>
                </a:solidFill>
              </a:rPr>
              <a:t>אופטיים וטכנולוגיה מסייעת</a:t>
            </a:r>
            <a:r>
              <a:rPr lang="he-IL" altLang="he-IL" sz="1600" dirty="0">
                <a:solidFill>
                  <a:prstClr val="black"/>
                </a:solidFill>
              </a:rPr>
              <a:t>, </a:t>
            </a:r>
            <a:r>
              <a:rPr lang="he-IL" altLang="he-IL" sz="1600" u="sng" dirty="0">
                <a:solidFill>
                  <a:prstClr val="black"/>
                </a:solidFill>
              </a:rPr>
              <a:t>אימון </a:t>
            </a:r>
            <a:r>
              <a:rPr lang="en-US" altLang="he-IL" sz="1600" u="sng" dirty="0">
                <a:solidFill>
                  <a:prstClr val="black"/>
                </a:solidFill>
              </a:rPr>
              <a:t/>
            </a:r>
            <a:br>
              <a:rPr lang="en-US" altLang="he-IL" sz="1600" u="sng" dirty="0">
                <a:solidFill>
                  <a:prstClr val="black"/>
                </a:solidFill>
              </a:rPr>
            </a:br>
            <a:r>
              <a:rPr lang="he-IL" altLang="he-IL" sz="1600" u="sng" dirty="0">
                <a:solidFill>
                  <a:prstClr val="black"/>
                </a:solidFill>
              </a:rPr>
              <a:t>ותרגול </a:t>
            </a:r>
            <a:r>
              <a:rPr lang="he-IL" altLang="he-IL" sz="1600" dirty="0">
                <a:solidFill>
                  <a:prstClr val="black"/>
                </a:solidFill>
              </a:rPr>
              <a:t>השימוש בהם וכן </a:t>
            </a:r>
            <a:r>
              <a:rPr lang="he-IL" altLang="he-IL" sz="1600" u="sng" dirty="0">
                <a:solidFill>
                  <a:prstClr val="black"/>
                </a:solidFill>
              </a:rPr>
              <a:t>השאלתם</a:t>
            </a:r>
            <a:r>
              <a:rPr lang="he-IL" altLang="he-IL" sz="1600" dirty="0">
                <a:solidFill>
                  <a:prstClr val="black"/>
                </a:solidFill>
              </a:rPr>
              <a:t> לתקופת התנסות. </a:t>
            </a:r>
          </a:p>
          <a:p>
            <a:pPr fontAlgn="auto">
              <a:lnSpc>
                <a:spcPts val="1800"/>
              </a:lnSpc>
              <a:spcBef>
                <a:spcPts val="900"/>
              </a:spcBef>
              <a:spcAft>
                <a:spcPts val="0"/>
              </a:spcAft>
            </a:pPr>
            <a:r>
              <a:rPr lang="he-IL" altLang="he-IL" sz="1600" dirty="0">
                <a:solidFill>
                  <a:prstClr val="black"/>
                </a:solidFill>
              </a:rPr>
              <a:t>המכונים מספקים גם תמיכה רגשית לעיבוד המגבלה, לאדם ולמשפחתו.</a:t>
            </a:r>
            <a:endParaRPr lang="he-IL" sz="1400" dirty="0">
              <a:solidFill>
                <a:prstClr val="black"/>
              </a:solidFill>
            </a:endParaRPr>
          </a:p>
        </p:txBody>
      </p:sp>
      <p:sp>
        <p:nvSpPr>
          <p:cNvPr id="28" name="מלבן: פינות אלכסוניות מעוגלות 27">
            <a:extLst>
              <a:ext uri="{FF2B5EF4-FFF2-40B4-BE49-F238E27FC236}">
                <a16:creationId xmlns:a16="http://schemas.microsoft.com/office/drawing/2014/main" xmlns="" id="{0915D028-FA64-4EF1-BC07-57DC41AE069D}"/>
              </a:ext>
            </a:extLst>
          </p:cNvPr>
          <p:cNvSpPr/>
          <p:nvPr/>
        </p:nvSpPr>
        <p:spPr>
          <a:xfrm>
            <a:off x="4121498" y="4057532"/>
            <a:ext cx="4585389" cy="2059722"/>
          </a:xfrm>
          <a:prstGeom prst="round2DiagRect">
            <a:avLst>
              <a:gd name="adj1" fmla="val 26490"/>
              <a:gd name="adj2" fmla="val 0"/>
            </a:avLst>
          </a:prstGeom>
          <a:solidFill>
            <a:srgbClr val="516730"/>
          </a:solidFill>
          <a:ln w="12700">
            <a:noFill/>
          </a:ln>
        </p:spPr>
        <p:txBody>
          <a:bodyPr wrap="square">
            <a:spAutoFit/>
          </a:bodyPr>
          <a:lstStyle/>
          <a:p>
            <a:pPr algn="ctr" fontAlgn="auto">
              <a:spcBef>
                <a:spcPts val="0"/>
              </a:spcBef>
              <a:spcAft>
                <a:spcPts val="0"/>
              </a:spcAft>
            </a:pPr>
            <a:r>
              <a:rPr lang="he-IL" sz="1650" b="1" dirty="0">
                <a:solidFill>
                  <a:prstClr val="white"/>
                </a:solidFill>
              </a:rPr>
              <a:t>92%</a:t>
            </a:r>
            <a:r>
              <a:rPr lang="he-IL" dirty="0">
                <a:solidFill>
                  <a:prstClr val="white"/>
                </a:solidFill>
              </a:rPr>
              <a:t> ממקבלי השירות במכון ציינו בסקר פנימי כי הצוות המטפל היה מקצועי, </a:t>
            </a:r>
            <a:r>
              <a:rPr lang="he-IL" sz="1650" b="1" dirty="0">
                <a:solidFill>
                  <a:prstClr val="white"/>
                </a:solidFill>
              </a:rPr>
              <a:t>95%</a:t>
            </a:r>
            <a:r>
              <a:rPr lang="he-IL" dirty="0">
                <a:solidFill>
                  <a:prstClr val="white"/>
                </a:solidFill>
              </a:rPr>
              <a:t> ציינו כי הציוד שקיבלו היה איכותי וטוב, </a:t>
            </a:r>
            <a:r>
              <a:rPr lang="en-US" dirty="0">
                <a:solidFill>
                  <a:prstClr val="white"/>
                </a:solidFill>
              </a:rPr>
              <a:t/>
            </a:r>
            <a:br>
              <a:rPr lang="en-US" dirty="0">
                <a:solidFill>
                  <a:prstClr val="white"/>
                </a:solidFill>
              </a:rPr>
            </a:br>
            <a:r>
              <a:rPr lang="he-IL" dirty="0">
                <a:solidFill>
                  <a:prstClr val="white"/>
                </a:solidFill>
              </a:rPr>
              <a:t> </a:t>
            </a:r>
            <a:r>
              <a:rPr lang="he-IL" sz="1650" b="1" dirty="0">
                <a:solidFill>
                  <a:prstClr val="white"/>
                </a:solidFill>
              </a:rPr>
              <a:t>59% </a:t>
            </a:r>
            <a:r>
              <a:rPr lang="he-IL" dirty="0">
                <a:solidFill>
                  <a:prstClr val="white"/>
                </a:solidFill>
              </a:rPr>
              <a:t>ציינו כי בעקבות השירות שקיבלו במכון הבינו כי ניתן לחיות חיים טובים – גם עם מגבלת הראייה. </a:t>
            </a:r>
          </a:p>
        </p:txBody>
      </p:sp>
      <p:grpSp>
        <p:nvGrpSpPr>
          <p:cNvPr id="3" name="קבוצה 2">
            <a:extLst>
              <a:ext uri="{FF2B5EF4-FFF2-40B4-BE49-F238E27FC236}">
                <a16:creationId xmlns:a16="http://schemas.microsoft.com/office/drawing/2014/main" xmlns="" id="{6A31361A-FE76-442C-9DDE-4993FA519EE8}"/>
              </a:ext>
            </a:extLst>
          </p:cNvPr>
          <p:cNvGrpSpPr/>
          <p:nvPr/>
        </p:nvGrpSpPr>
        <p:grpSpPr>
          <a:xfrm>
            <a:off x="234841" y="2331182"/>
            <a:ext cx="2207915" cy="2918545"/>
            <a:chOff x="313121" y="1981147"/>
            <a:chExt cx="2943886" cy="3891393"/>
          </a:xfrm>
        </p:grpSpPr>
        <p:grpSp>
          <p:nvGrpSpPr>
            <p:cNvPr id="2" name="קבוצה 1">
              <a:extLst>
                <a:ext uri="{FF2B5EF4-FFF2-40B4-BE49-F238E27FC236}">
                  <a16:creationId xmlns:a16="http://schemas.microsoft.com/office/drawing/2014/main" xmlns="" id="{4600DFE9-3C66-40DE-B979-1EA558842495}"/>
                </a:ext>
              </a:extLst>
            </p:cNvPr>
            <p:cNvGrpSpPr/>
            <p:nvPr/>
          </p:nvGrpSpPr>
          <p:grpSpPr>
            <a:xfrm>
              <a:off x="313121" y="1981147"/>
              <a:ext cx="2943886" cy="3891393"/>
              <a:chOff x="852899" y="1374494"/>
              <a:chExt cx="2943886" cy="3891393"/>
            </a:xfrm>
          </p:grpSpPr>
          <p:pic>
            <p:nvPicPr>
              <p:cNvPr id="35" name="תמונה 34">
                <a:extLst>
                  <a:ext uri="{FF2B5EF4-FFF2-40B4-BE49-F238E27FC236}">
                    <a16:creationId xmlns:a16="http://schemas.microsoft.com/office/drawing/2014/main" xmlns="" id="{98715486-EDF4-4B66-BFD2-F87833BBC145}"/>
                  </a:ext>
                </a:extLst>
              </p:cNvPr>
              <p:cNvPicPr>
                <a:picLocks noChangeAspect="1"/>
              </p:cNvPicPr>
              <p:nvPr/>
            </p:nvPicPr>
            <p:blipFill>
              <a:blip r:embed="rId4">
                <a:duotone>
                  <a:schemeClr val="accent6">
                    <a:shade val="45000"/>
                    <a:satMod val="135000"/>
                  </a:schemeClr>
                  <a:prstClr val="white"/>
                </a:duotone>
              </a:blip>
              <a:stretch>
                <a:fillRect/>
              </a:stretch>
            </p:blipFill>
            <p:spPr>
              <a:xfrm>
                <a:off x="852899" y="1374494"/>
                <a:ext cx="2943886" cy="2674821"/>
              </a:xfrm>
              <a:prstGeom prst="ellipse">
                <a:avLst/>
              </a:prstGeom>
            </p:spPr>
          </p:pic>
          <p:sp>
            <p:nvSpPr>
              <p:cNvPr id="38" name="תיבת טקסט 37">
                <a:extLst>
                  <a:ext uri="{FF2B5EF4-FFF2-40B4-BE49-F238E27FC236}">
                    <a16:creationId xmlns:a16="http://schemas.microsoft.com/office/drawing/2014/main" xmlns="" id="{7AE540D4-6F71-4E6A-B96F-48FFEAEC39F4}"/>
                  </a:ext>
                </a:extLst>
              </p:cNvPr>
              <p:cNvSpPr txBox="1"/>
              <p:nvPr/>
            </p:nvSpPr>
            <p:spPr>
              <a:xfrm>
                <a:off x="1278822" y="4065559"/>
                <a:ext cx="2092040" cy="1200328"/>
              </a:xfrm>
              <a:prstGeom prst="rect">
                <a:avLst/>
              </a:prstGeom>
              <a:noFill/>
            </p:spPr>
            <p:txBody>
              <a:bodyPr wrap="square">
                <a:spAutoFit/>
              </a:bodyPr>
              <a:lstStyle/>
              <a:p>
                <a:pPr algn="ctr" fontAlgn="auto">
                  <a:spcBef>
                    <a:spcPts val="0"/>
                  </a:spcBef>
                  <a:spcAft>
                    <a:spcPts val="0"/>
                  </a:spcAft>
                </a:pPr>
                <a:r>
                  <a:rPr lang="he-IL" sz="1050" dirty="0">
                    <a:solidFill>
                      <a:prstClr val="black"/>
                    </a:solidFill>
                  </a:rPr>
                  <a:t>בובות שנתפרו ע"י רותי, לאחר שהותאמו לה עזרי ראייה שבאמצעותם חזרה לתפור את הבובות ולעסוק במה שהיא אוהבת.</a:t>
                </a:r>
                <a:endParaRPr lang="en-US" sz="1050" dirty="0">
                  <a:solidFill>
                    <a:prstClr val="black"/>
                  </a:solidFill>
                </a:endParaRPr>
              </a:p>
            </p:txBody>
          </p:sp>
        </p:grpSp>
        <p:pic>
          <p:nvPicPr>
            <p:cNvPr id="4" name="תמונה 3" descr="תמונה שמכילה צעצוע, מקורה, בובה, ממולא&#10;&#10;התיאור נוצר באופן אוטומטי">
              <a:extLst>
                <a:ext uri="{FF2B5EF4-FFF2-40B4-BE49-F238E27FC236}">
                  <a16:creationId xmlns:a16="http://schemas.microsoft.com/office/drawing/2014/main" xmlns="" id="{0CA90152-0204-41F3-AC74-0AA349477C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500" r="12500"/>
            <a:stretch/>
          </p:blipFill>
          <p:spPr>
            <a:xfrm>
              <a:off x="576946" y="2072974"/>
              <a:ext cx="2496016" cy="2496016"/>
            </a:xfrm>
            <a:prstGeom prst="ellipse">
              <a:avLst/>
            </a:prstGeom>
          </p:spPr>
        </p:pic>
      </p:grpSp>
      <p:grpSp>
        <p:nvGrpSpPr>
          <p:cNvPr id="39" name="קבוצה 38">
            <a:extLst>
              <a:ext uri="{FF2B5EF4-FFF2-40B4-BE49-F238E27FC236}">
                <a16:creationId xmlns:a16="http://schemas.microsoft.com/office/drawing/2014/main" xmlns="" id="{32D4BAB3-2973-41C3-8B9D-6959F1E801B0}"/>
              </a:ext>
            </a:extLst>
          </p:cNvPr>
          <p:cNvGrpSpPr/>
          <p:nvPr/>
        </p:nvGrpSpPr>
        <p:grpSpPr>
          <a:xfrm rot="12193055" flipH="1">
            <a:off x="356265" y="3664297"/>
            <a:ext cx="1982305" cy="1498510"/>
            <a:chOff x="2747123" y="3424901"/>
            <a:chExt cx="4237665" cy="3203434"/>
          </a:xfrm>
        </p:grpSpPr>
        <p:sp>
          <p:nvSpPr>
            <p:cNvPr id="40" name="קשת 39">
              <a:extLst>
                <a:ext uri="{FF2B5EF4-FFF2-40B4-BE49-F238E27FC236}">
                  <a16:creationId xmlns:a16="http://schemas.microsoft.com/office/drawing/2014/main" xmlns="" id="{3CDF8760-17A4-44C5-8A9C-17A600EC1742}"/>
                </a:ext>
              </a:extLst>
            </p:cNvPr>
            <p:cNvSpPr/>
            <p:nvPr/>
          </p:nvSpPr>
          <p:spPr>
            <a:xfrm rot="21043951" flipH="1">
              <a:off x="2747123" y="3424901"/>
              <a:ext cx="4237665" cy="3203434"/>
            </a:xfrm>
            <a:prstGeom prst="arc">
              <a:avLst>
                <a:gd name="adj1" fmla="val 18680910"/>
                <a:gd name="adj2" fmla="val 188408"/>
              </a:avLst>
            </a:prstGeom>
            <a:ln>
              <a:solidFill>
                <a:srgbClr val="9BBC8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aa-ET" dirty="0">
                <a:solidFill>
                  <a:prstClr val="black"/>
                </a:solidFill>
              </a:endParaRPr>
            </a:p>
          </p:txBody>
        </p:sp>
        <p:sp>
          <p:nvSpPr>
            <p:cNvPr id="41" name="אליפסה 40">
              <a:extLst>
                <a:ext uri="{FF2B5EF4-FFF2-40B4-BE49-F238E27FC236}">
                  <a16:creationId xmlns:a16="http://schemas.microsoft.com/office/drawing/2014/main" xmlns="" id="{B4147113-3A60-4056-8447-F7BDC8A3427B}"/>
                </a:ext>
              </a:extLst>
            </p:cNvPr>
            <p:cNvSpPr/>
            <p:nvPr/>
          </p:nvSpPr>
          <p:spPr>
            <a:xfrm rot="2523597" flipH="1">
              <a:off x="3362130" y="3855958"/>
              <a:ext cx="202240" cy="202240"/>
            </a:xfrm>
            <a:prstGeom prst="ellipse">
              <a:avLst/>
            </a:prstGeom>
            <a:solidFill>
              <a:srgbClr val="9BB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lnSpc>
                  <a:spcPts val="1800"/>
                </a:lnSpc>
                <a:spcBef>
                  <a:spcPts val="0"/>
                </a:spcBef>
                <a:spcAft>
                  <a:spcPts val="0"/>
                </a:spcAft>
              </a:pPr>
              <a:endParaRPr lang="he-IL" sz="1650" dirty="0">
                <a:solidFill>
                  <a:prstClr val="white"/>
                </a:solidFill>
              </a:endParaRPr>
            </a:p>
          </p:txBody>
        </p:sp>
      </p:grpSp>
      <p:pic>
        <p:nvPicPr>
          <p:cNvPr id="6" name="תמונה 5" descr="תמונה שמכילה אדם, איש&#10;&#10;התיאור נוצר באופן אוטומטי">
            <a:extLst>
              <a:ext uri="{FF2B5EF4-FFF2-40B4-BE49-F238E27FC236}">
                <a16:creationId xmlns:a16="http://schemas.microsoft.com/office/drawing/2014/main" xmlns="" id="{33EEC379-4A4A-4112-9AD0-7991457C393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6667" r="16667"/>
          <a:stretch/>
        </p:blipFill>
        <p:spPr>
          <a:xfrm>
            <a:off x="2092221" y="3303031"/>
            <a:ext cx="1769923" cy="1769923"/>
          </a:xfrm>
          <a:prstGeom prst="ellipse">
            <a:avLst/>
          </a:prstGeom>
          <a:ln>
            <a:noFill/>
          </a:ln>
          <a:effectLst>
            <a:outerShdw blurRad="190500" algn="tl" rotWithShape="0">
              <a:srgbClr val="000000">
                <a:alpha val="70000"/>
              </a:srgbClr>
            </a:outerShdw>
          </a:effectLst>
        </p:spPr>
      </p:pic>
      <p:pic>
        <p:nvPicPr>
          <p:cNvPr id="19" name="גרפיקה 18">
            <a:extLst>
              <a:ext uri="{FF2B5EF4-FFF2-40B4-BE49-F238E27FC236}">
                <a16:creationId xmlns:a16="http://schemas.microsoft.com/office/drawing/2014/main" xmlns="" id="{9FA850FE-50B6-4BA2-90E3-06C0FB01E2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446" y="1683899"/>
            <a:ext cx="314478" cy="314478"/>
          </a:xfrm>
          <a:prstGeom prst="rect">
            <a:avLst/>
          </a:prstGeom>
        </p:spPr>
      </p:pic>
    </p:spTree>
    <p:extLst>
      <p:ext uri="{BB962C8B-B14F-4D97-AF65-F5344CB8AC3E}">
        <p14:creationId xmlns:p14="http://schemas.microsoft.com/office/powerpoint/2010/main" val="11459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מלבן: פינות אלכסוניות מעוגלות 23">
            <a:extLst>
              <a:ext uri="{FF2B5EF4-FFF2-40B4-BE49-F238E27FC236}">
                <a16:creationId xmlns:a16="http://schemas.microsoft.com/office/drawing/2014/main" xmlns="" id="{55895148-BF36-41B1-B73D-2F648F660E37}"/>
              </a:ext>
            </a:extLst>
          </p:cNvPr>
          <p:cNvSpPr/>
          <p:nvPr/>
        </p:nvSpPr>
        <p:spPr>
          <a:xfrm rot="16200000">
            <a:off x="-316855" y="1298256"/>
            <a:ext cx="1224913" cy="342900"/>
          </a:xfrm>
          <a:prstGeom prst="round2DiagRect">
            <a:avLst>
              <a:gd name="adj1" fmla="val 50000"/>
              <a:gd name="adj2" fmla="val 0"/>
            </a:avLst>
          </a:prstGeom>
          <a:solidFill>
            <a:srgbClr val="5167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תפקודי</a:t>
            </a: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342900" y="1084660"/>
            <a:ext cx="8458200" cy="561975"/>
          </a:xfrm>
        </p:spPr>
        <p:txBody>
          <a:bodyPr/>
          <a:lstStyle/>
          <a:p>
            <a:r>
              <a:rPr lang="he-IL" sz="3300" dirty="0">
                <a:solidFill>
                  <a:srgbClr val="516730"/>
                </a:solidFill>
                <a:latin typeface="Arial" panose="020B0604020202020204" pitchFamily="34" charset="0"/>
                <a:cs typeface="Arial" panose="020B0604020202020204" pitchFamily="34" charset="0"/>
              </a:rPr>
              <a:t>מכונים לראייה ירודה – למי מיועד השירות?</a:t>
            </a:r>
            <a:endParaRPr lang="en-US" sz="3300" dirty="0">
              <a:solidFill>
                <a:srgbClr val="516730"/>
              </a:solidFill>
              <a:latin typeface="Arial" panose="020B0604020202020204" pitchFamily="34" charset="0"/>
              <a:cs typeface="Arial" panose="020B0604020202020204" pitchFamily="34" charset="0"/>
            </a:endParaRPr>
          </a:p>
        </p:txBody>
      </p:sp>
      <p:pic>
        <p:nvPicPr>
          <p:cNvPr id="15" name="גרפיקה 14" descr="כלב תמיכה עם מילוי מלא">
            <a:extLst>
              <a:ext uri="{FF2B5EF4-FFF2-40B4-BE49-F238E27FC236}">
                <a16:creationId xmlns:a16="http://schemas.microsoft.com/office/drawing/2014/main" xmlns="" id="{939682BE-F2C4-4DBF-AE08-EED82838C7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7052" y="1688021"/>
            <a:ext cx="310356" cy="310356"/>
          </a:xfrm>
          <a:prstGeom prst="rect">
            <a:avLst/>
          </a:prstGeom>
        </p:spPr>
      </p:pic>
      <p:grpSp>
        <p:nvGrpSpPr>
          <p:cNvPr id="2" name="קבוצה 1">
            <a:extLst>
              <a:ext uri="{FF2B5EF4-FFF2-40B4-BE49-F238E27FC236}">
                <a16:creationId xmlns:a16="http://schemas.microsoft.com/office/drawing/2014/main" xmlns="" id="{B8F8F3D8-C17A-4DBB-8A80-81EFF43B9640}"/>
              </a:ext>
            </a:extLst>
          </p:cNvPr>
          <p:cNvGrpSpPr/>
          <p:nvPr/>
        </p:nvGrpSpPr>
        <p:grpSpPr>
          <a:xfrm>
            <a:off x="6104598" y="1907040"/>
            <a:ext cx="2572460" cy="2337342"/>
            <a:chOff x="2207736" y="1581285"/>
            <a:chExt cx="3429946" cy="3116456"/>
          </a:xfrm>
        </p:grpSpPr>
        <p:pic>
          <p:nvPicPr>
            <p:cNvPr id="35" name="תמונה 34">
              <a:extLst>
                <a:ext uri="{FF2B5EF4-FFF2-40B4-BE49-F238E27FC236}">
                  <a16:creationId xmlns:a16="http://schemas.microsoft.com/office/drawing/2014/main" xmlns="" id="{98715486-EDF4-4B66-BFD2-F87833BBC145}"/>
                </a:ext>
              </a:extLst>
            </p:cNvPr>
            <p:cNvPicPr>
              <a:picLocks noChangeAspect="1"/>
            </p:cNvPicPr>
            <p:nvPr/>
          </p:nvPicPr>
          <p:blipFill>
            <a:blip r:embed="rId5">
              <a:duotone>
                <a:schemeClr val="accent6">
                  <a:shade val="45000"/>
                  <a:satMod val="135000"/>
                </a:schemeClr>
                <a:prstClr val="white"/>
              </a:duotone>
            </a:blip>
            <a:stretch>
              <a:fillRect/>
            </a:stretch>
          </p:blipFill>
          <p:spPr>
            <a:xfrm>
              <a:off x="2207736" y="1581285"/>
              <a:ext cx="3429946" cy="3116456"/>
            </a:xfrm>
            <a:prstGeom prst="ellipse">
              <a:avLst/>
            </a:prstGeom>
          </p:spPr>
        </p:pic>
        <p:pic>
          <p:nvPicPr>
            <p:cNvPr id="5" name="תמונה 4" descr="תמונה שמכילה טקסט&#10;&#10;התיאור נוצר באופן אוטומטי">
              <a:extLst>
                <a:ext uri="{FF2B5EF4-FFF2-40B4-BE49-F238E27FC236}">
                  <a16:creationId xmlns:a16="http://schemas.microsoft.com/office/drawing/2014/main" xmlns="" id="{9029663B-51C0-4226-B4C6-A934CBA664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4308"/>
            <a:stretch/>
          </p:blipFill>
          <p:spPr>
            <a:xfrm>
              <a:off x="2521963" y="1670954"/>
              <a:ext cx="2893164" cy="2936091"/>
            </a:xfrm>
            <a:prstGeom prst="ellipse">
              <a:avLst/>
            </a:prstGeom>
          </p:spPr>
        </p:pic>
      </p:grpSp>
      <p:sp>
        <p:nvSpPr>
          <p:cNvPr id="25" name="מלבן: פינות אלכסוניות מעוגלות 24">
            <a:extLst>
              <a:ext uri="{FF2B5EF4-FFF2-40B4-BE49-F238E27FC236}">
                <a16:creationId xmlns:a16="http://schemas.microsoft.com/office/drawing/2014/main" xmlns="" id="{3CA4CB19-AC4A-4C2F-99A4-E2FAC40CA539}"/>
              </a:ext>
            </a:extLst>
          </p:cNvPr>
          <p:cNvSpPr/>
          <p:nvPr/>
        </p:nvSpPr>
        <p:spPr>
          <a:xfrm>
            <a:off x="1797270" y="4782169"/>
            <a:ext cx="5811563" cy="455057"/>
          </a:xfrm>
          <a:prstGeom prst="round2DiagRect">
            <a:avLst>
              <a:gd name="adj1" fmla="val 32957"/>
              <a:gd name="adj2" fmla="val 0"/>
            </a:avLst>
          </a:prstGeom>
          <a:solidFill>
            <a:srgbClr val="516730"/>
          </a:solidFill>
          <a:ln w="12700">
            <a:noFill/>
          </a:ln>
        </p:spPr>
        <p:txBody>
          <a:bodyPr wrap="square">
            <a:spAutoFit/>
          </a:bodyPr>
          <a:lstStyle/>
          <a:p>
            <a:pPr algn="ctr" fontAlgn="auto">
              <a:spcBef>
                <a:spcPts val="0"/>
              </a:spcBef>
              <a:spcAft>
                <a:spcPts val="0"/>
              </a:spcAft>
            </a:pPr>
            <a:r>
              <a:rPr lang="he-IL" b="1" dirty="0">
                <a:solidFill>
                  <a:prstClr val="white"/>
                </a:solidFill>
              </a:rPr>
              <a:t>לקבלת השירות ניתן לפנות ישירות למכון ולקבוע תור.  </a:t>
            </a:r>
          </a:p>
        </p:txBody>
      </p:sp>
      <p:sp>
        <p:nvSpPr>
          <p:cNvPr id="11" name="מציין מיקום תוכן 2">
            <a:extLst>
              <a:ext uri="{FF2B5EF4-FFF2-40B4-BE49-F238E27FC236}">
                <a16:creationId xmlns:a16="http://schemas.microsoft.com/office/drawing/2014/main" xmlns="" id="{DAE51944-4310-4BAD-84A8-780EE35376EA}"/>
              </a:ext>
            </a:extLst>
          </p:cNvPr>
          <p:cNvSpPr txBox="1">
            <a:spLocks/>
          </p:cNvSpPr>
          <p:nvPr/>
        </p:nvSpPr>
        <p:spPr>
          <a:xfrm>
            <a:off x="1228209" y="2063161"/>
            <a:ext cx="4383131" cy="46104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ssistant" panose="00000500000000000000"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Aft>
                <a:spcPts val="0"/>
              </a:spcAft>
              <a:buClr>
                <a:srgbClr val="39845C"/>
              </a:buClr>
              <a:buNone/>
            </a:pPr>
            <a:r>
              <a:rPr lang="he-IL" sz="1500" dirty="0">
                <a:solidFill>
                  <a:prstClr val="black"/>
                </a:solidFill>
                <a:latin typeface="Arial" panose="020B0604020202020204" pitchFamily="34" charset="0"/>
                <a:cs typeface="Arial" panose="020B0604020202020204" pitchFamily="34" charset="0"/>
              </a:rPr>
              <a:t> -</a:t>
            </a:r>
            <a:r>
              <a:rPr lang="he-IL" sz="1500" dirty="0" smtClean="0">
                <a:solidFill>
                  <a:prstClr val="black"/>
                </a:solidFill>
                <a:latin typeface="Arial" panose="020B0604020202020204" pitchFamily="34" charset="0"/>
                <a:cs typeface="Arial" panose="020B0604020202020204" pitchFamily="34" charset="0"/>
              </a:rPr>
              <a:t>בעלי </a:t>
            </a:r>
            <a:r>
              <a:rPr lang="he-IL" sz="1500" dirty="0">
                <a:solidFill>
                  <a:prstClr val="black"/>
                </a:solidFill>
                <a:latin typeface="Arial" panose="020B0604020202020204" pitchFamily="34" charset="0"/>
                <a:cs typeface="Arial" panose="020B0604020202020204" pitchFamily="34" charset="0"/>
              </a:rPr>
              <a:t>תעודת עיוור/לקוי ראייה בכל הגילאים</a:t>
            </a:r>
            <a:endParaRPr lang="he-IL" sz="1500" b="1" u="sng" dirty="0">
              <a:solidFill>
                <a:prstClr val="black"/>
              </a:solidFill>
              <a:latin typeface="Arial" panose="020B0604020202020204" pitchFamily="34" charset="0"/>
              <a:cs typeface="Arial" panose="020B0604020202020204" pitchFamily="34" charset="0"/>
            </a:endParaRPr>
          </a:p>
        </p:txBody>
      </p:sp>
      <p:sp>
        <p:nvSpPr>
          <p:cNvPr id="12" name="מציין מיקום תוכן 2">
            <a:extLst>
              <a:ext uri="{FF2B5EF4-FFF2-40B4-BE49-F238E27FC236}">
                <a16:creationId xmlns:a16="http://schemas.microsoft.com/office/drawing/2014/main" xmlns="" id="{A580EC87-DB3F-4D84-8CB7-F3275515384B}"/>
              </a:ext>
            </a:extLst>
          </p:cNvPr>
          <p:cNvSpPr txBox="1">
            <a:spLocks/>
          </p:cNvSpPr>
          <p:nvPr/>
        </p:nvSpPr>
        <p:spPr>
          <a:xfrm>
            <a:off x="1228209" y="2515623"/>
            <a:ext cx="4383131" cy="46104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ssistant" panose="00000500000000000000"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Aft>
                <a:spcPts val="0"/>
              </a:spcAft>
              <a:buClr>
                <a:srgbClr val="39845C"/>
              </a:buClr>
              <a:buNone/>
            </a:pPr>
            <a:r>
              <a:rPr lang="he-IL" sz="1500" dirty="0">
                <a:solidFill>
                  <a:prstClr val="black"/>
                </a:solidFill>
                <a:latin typeface="Arial" panose="020B0604020202020204" pitchFamily="34" charset="0"/>
                <a:cs typeface="Arial" panose="020B0604020202020204" pitchFamily="34" charset="0"/>
              </a:rPr>
              <a:t> </a:t>
            </a:r>
            <a:r>
              <a:rPr lang="he-IL" sz="1500" dirty="0" smtClean="0">
                <a:solidFill>
                  <a:prstClr val="black"/>
                </a:solidFill>
                <a:latin typeface="Arial" panose="020B0604020202020204" pitchFamily="34" charset="0"/>
                <a:cs typeface="Arial" panose="020B0604020202020204" pitchFamily="34" charset="0"/>
              </a:rPr>
              <a:t>-בעלי </a:t>
            </a:r>
            <a:r>
              <a:rPr lang="he-IL" sz="1500" dirty="0">
                <a:solidFill>
                  <a:prstClr val="black"/>
                </a:solidFill>
                <a:latin typeface="Arial" panose="020B0604020202020204" pitchFamily="34" charset="0"/>
                <a:cs typeface="Arial" panose="020B0604020202020204" pitchFamily="34" charset="0"/>
              </a:rPr>
              <a:t>שדה ראייה מצומצם</a:t>
            </a:r>
            <a:endParaRPr lang="he-IL" sz="1500" b="1" u="sng" dirty="0">
              <a:solidFill>
                <a:prstClr val="black"/>
              </a:solidFill>
              <a:latin typeface="Arial" panose="020B0604020202020204" pitchFamily="34" charset="0"/>
              <a:cs typeface="Arial" panose="020B0604020202020204" pitchFamily="34" charset="0"/>
            </a:endParaRPr>
          </a:p>
        </p:txBody>
      </p:sp>
      <p:sp>
        <p:nvSpPr>
          <p:cNvPr id="13" name="מציין מיקום תוכן 2">
            <a:extLst>
              <a:ext uri="{FF2B5EF4-FFF2-40B4-BE49-F238E27FC236}">
                <a16:creationId xmlns:a16="http://schemas.microsoft.com/office/drawing/2014/main" xmlns="" id="{289363AC-2219-467E-A013-B898365B2C46}"/>
              </a:ext>
            </a:extLst>
          </p:cNvPr>
          <p:cNvSpPr txBox="1">
            <a:spLocks/>
          </p:cNvSpPr>
          <p:nvPr/>
        </p:nvSpPr>
        <p:spPr>
          <a:xfrm>
            <a:off x="1209656" y="2988711"/>
            <a:ext cx="4383131" cy="46104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ssistant" panose="00000500000000000000"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Aft>
                <a:spcPts val="0"/>
              </a:spcAft>
              <a:buClr>
                <a:srgbClr val="39845C"/>
              </a:buClr>
              <a:buNone/>
            </a:pPr>
            <a:r>
              <a:rPr lang="he-IL" sz="1500" dirty="0">
                <a:solidFill>
                  <a:prstClr val="black"/>
                </a:solidFill>
                <a:latin typeface="Arial" panose="020B0604020202020204" pitchFamily="34" charset="0"/>
                <a:cs typeface="Arial" panose="020B0604020202020204" pitchFamily="34" charset="0"/>
              </a:rPr>
              <a:t> </a:t>
            </a:r>
            <a:r>
              <a:rPr lang="he-IL" sz="1500" dirty="0" smtClean="0">
                <a:solidFill>
                  <a:prstClr val="black"/>
                </a:solidFill>
                <a:latin typeface="Arial" panose="020B0604020202020204" pitchFamily="34" charset="0"/>
                <a:cs typeface="Arial" panose="020B0604020202020204" pitchFamily="34" charset="0"/>
              </a:rPr>
              <a:t>-בעלי </a:t>
            </a:r>
            <a:r>
              <a:rPr lang="he-IL" sz="1500" dirty="0">
                <a:solidFill>
                  <a:prstClr val="black"/>
                </a:solidFill>
                <a:latin typeface="Arial" panose="020B0604020202020204" pitchFamily="34" charset="0"/>
                <a:cs typeface="Arial" panose="020B0604020202020204" pitchFamily="34" charset="0"/>
              </a:rPr>
              <a:t>חדות ראייה 3/12 בעין הטובה עם תיקון </a:t>
            </a:r>
          </a:p>
          <a:p>
            <a:pPr marL="0" indent="0" algn="just" fontAlgn="auto">
              <a:lnSpc>
                <a:spcPct val="150000"/>
              </a:lnSpc>
              <a:spcAft>
                <a:spcPts val="0"/>
              </a:spcAft>
              <a:buClr>
                <a:srgbClr val="39845C"/>
              </a:buClr>
              <a:buNone/>
            </a:pPr>
            <a:endParaRPr lang="he-IL" sz="1500" b="1" u="sng" dirty="0">
              <a:solidFill>
                <a:prstClr val="black"/>
              </a:solidFill>
            </a:endParaRPr>
          </a:p>
        </p:txBody>
      </p:sp>
      <p:sp>
        <p:nvSpPr>
          <p:cNvPr id="14" name="מציין מיקום תוכן 2">
            <a:extLst>
              <a:ext uri="{FF2B5EF4-FFF2-40B4-BE49-F238E27FC236}">
                <a16:creationId xmlns:a16="http://schemas.microsoft.com/office/drawing/2014/main" xmlns="" id="{A0AE9462-ABE9-4F38-9564-ADB0EFF79560}"/>
              </a:ext>
            </a:extLst>
          </p:cNvPr>
          <p:cNvSpPr txBox="1">
            <a:spLocks/>
          </p:cNvSpPr>
          <p:nvPr/>
        </p:nvSpPr>
        <p:spPr>
          <a:xfrm>
            <a:off x="1209655" y="3479092"/>
            <a:ext cx="4383131" cy="46104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ssistant" panose="00000500000000000000"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Aft>
                <a:spcPts val="0"/>
              </a:spcAft>
              <a:buClr>
                <a:srgbClr val="39845C"/>
              </a:buClr>
              <a:buNone/>
            </a:pPr>
            <a:r>
              <a:rPr lang="he-IL" sz="1500" dirty="0">
                <a:solidFill>
                  <a:prstClr val="black"/>
                </a:solidFill>
                <a:latin typeface="Arial" panose="020B0604020202020204" pitchFamily="34" charset="0"/>
                <a:cs typeface="Arial" panose="020B0604020202020204" pitchFamily="34" charset="0"/>
              </a:rPr>
              <a:t> </a:t>
            </a:r>
            <a:r>
              <a:rPr lang="he-IL" sz="1500" dirty="0" smtClean="0">
                <a:solidFill>
                  <a:prstClr val="black"/>
                </a:solidFill>
                <a:latin typeface="Arial" panose="020B0604020202020204" pitchFamily="34" charset="0"/>
                <a:cs typeface="Arial" panose="020B0604020202020204" pitchFamily="34" charset="0"/>
              </a:rPr>
              <a:t>-מתמודדים </a:t>
            </a:r>
            <a:r>
              <a:rPr lang="he-IL" sz="1500" dirty="0">
                <a:solidFill>
                  <a:prstClr val="black"/>
                </a:solidFill>
                <a:latin typeface="Arial" panose="020B0604020202020204" pitchFamily="34" charset="0"/>
                <a:cs typeface="Arial" panose="020B0604020202020204" pitchFamily="34" charset="0"/>
              </a:rPr>
              <a:t>עם קשיים תפקודיים סביב מצב הראייה</a:t>
            </a:r>
          </a:p>
          <a:p>
            <a:pPr marL="0" indent="0" algn="just" fontAlgn="auto">
              <a:lnSpc>
                <a:spcPct val="150000"/>
              </a:lnSpc>
              <a:spcAft>
                <a:spcPts val="0"/>
              </a:spcAft>
              <a:buClr>
                <a:srgbClr val="39845C"/>
              </a:buClr>
              <a:buNone/>
            </a:pPr>
            <a:endParaRPr lang="he-IL" sz="1500" b="1" u="sng" dirty="0">
              <a:solidFill>
                <a:prstClr val="black"/>
              </a:solidFill>
            </a:endParaRPr>
          </a:p>
        </p:txBody>
      </p:sp>
      <p:sp>
        <p:nvSpPr>
          <p:cNvPr id="16" name="מציין מיקום תוכן 2">
            <a:extLst>
              <a:ext uri="{FF2B5EF4-FFF2-40B4-BE49-F238E27FC236}">
                <a16:creationId xmlns:a16="http://schemas.microsoft.com/office/drawing/2014/main" xmlns="" id="{E0897227-9F2D-40C1-BFC0-386B2D890592}"/>
              </a:ext>
            </a:extLst>
          </p:cNvPr>
          <p:cNvSpPr txBox="1">
            <a:spLocks/>
          </p:cNvSpPr>
          <p:nvPr/>
        </p:nvSpPr>
        <p:spPr>
          <a:xfrm>
            <a:off x="1186586" y="3969473"/>
            <a:ext cx="4383131" cy="46104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ssistant" panose="00000500000000000000"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Aft>
                <a:spcPts val="0"/>
              </a:spcAft>
              <a:buClr>
                <a:srgbClr val="39845C"/>
              </a:buClr>
              <a:buNone/>
            </a:pPr>
            <a:r>
              <a:rPr lang="he-IL" sz="1500" dirty="0" smtClean="0">
                <a:solidFill>
                  <a:prstClr val="black"/>
                </a:solidFill>
                <a:latin typeface="Arial" panose="020B0604020202020204" pitchFamily="34" charset="0"/>
                <a:cs typeface="Arial" panose="020B0604020202020204" pitchFamily="34" charset="0"/>
              </a:rPr>
              <a:t>- </a:t>
            </a:r>
            <a:r>
              <a:rPr lang="he-IL" sz="1500" dirty="0">
                <a:solidFill>
                  <a:prstClr val="black"/>
                </a:solidFill>
                <a:latin typeface="Arial" panose="020B0604020202020204" pitchFamily="34" charset="0"/>
                <a:cs typeface="Arial" panose="020B0604020202020204" pitchFamily="34" charset="0"/>
              </a:rPr>
              <a:t>מי שלא קיבל מענה מאופטיקה רגילה</a:t>
            </a:r>
          </a:p>
          <a:p>
            <a:pPr marL="0" indent="0" algn="just" fontAlgn="auto">
              <a:lnSpc>
                <a:spcPct val="150000"/>
              </a:lnSpc>
              <a:spcAft>
                <a:spcPts val="0"/>
              </a:spcAft>
              <a:buClr>
                <a:srgbClr val="39845C"/>
              </a:buClr>
              <a:buNone/>
            </a:pPr>
            <a:endParaRPr lang="he-IL" sz="1500" b="1" u="sng" dirty="0">
              <a:solidFill>
                <a:prstClr val="black"/>
              </a:solidFill>
            </a:endParaRPr>
          </a:p>
        </p:txBody>
      </p:sp>
      <p:pic>
        <p:nvPicPr>
          <p:cNvPr id="19" name="גרפיקה 18">
            <a:extLst>
              <a:ext uri="{FF2B5EF4-FFF2-40B4-BE49-F238E27FC236}">
                <a16:creationId xmlns:a16="http://schemas.microsoft.com/office/drawing/2014/main" xmlns="" id="{CCF7716D-FE62-45DE-BECF-F8EF6A41FE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446" y="1683899"/>
            <a:ext cx="314478" cy="314478"/>
          </a:xfrm>
          <a:prstGeom prst="rect">
            <a:avLst/>
          </a:prstGeom>
        </p:spPr>
      </p:pic>
    </p:spTree>
    <p:extLst>
      <p:ext uri="{BB962C8B-B14F-4D97-AF65-F5344CB8AC3E}">
        <p14:creationId xmlns:p14="http://schemas.microsoft.com/office/powerpoint/2010/main" val="28272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xmlns="" id="{35A7CB4A-9DA4-4D78-A3A6-7C960039B608}"/>
              </a:ext>
            </a:extLst>
          </p:cNvPr>
          <p:cNvGrpSpPr/>
          <p:nvPr/>
        </p:nvGrpSpPr>
        <p:grpSpPr>
          <a:xfrm>
            <a:off x="295604" y="2073841"/>
            <a:ext cx="2572460" cy="2337342"/>
            <a:chOff x="2207736" y="1581285"/>
            <a:chExt cx="3429946" cy="3116456"/>
          </a:xfrm>
        </p:grpSpPr>
        <p:pic>
          <p:nvPicPr>
            <p:cNvPr id="35" name="תמונה 34">
              <a:extLst>
                <a:ext uri="{FF2B5EF4-FFF2-40B4-BE49-F238E27FC236}">
                  <a16:creationId xmlns:a16="http://schemas.microsoft.com/office/drawing/2014/main" xmlns="" id="{98715486-EDF4-4B66-BFD2-F87833BBC145}"/>
                </a:ext>
              </a:extLst>
            </p:cNvPr>
            <p:cNvPicPr>
              <a:picLocks noChangeAspect="1"/>
            </p:cNvPicPr>
            <p:nvPr/>
          </p:nvPicPr>
          <p:blipFill>
            <a:blip r:embed="rId3">
              <a:duotone>
                <a:schemeClr val="accent6">
                  <a:shade val="45000"/>
                  <a:satMod val="135000"/>
                </a:schemeClr>
                <a:prstClr val="white"/>
              </a:duotone>
            </a:blip>
            <a:stretch>
              <a:fillRect/>
            </a:stretch>
          </p:blipFill>
          <p:spPr>
            <a:xfrm>
              <a:off x="2207736" y="1581285"/>
              <a:ext cx="3429946" cy="3116456"/>
            </a:xfrm>
            <a:prstGeom prst="ellipse">
              <a:avLst/>
            </a:prstGeom>
          </p:spPr>
        </p:pic>
        <p:pic>
          <p:nvPicPr>
            <p:cNvPr id="13" name="תמונה 12" descr="תמונה שמכילה טקסט, מכשיר&#10;&#10;התיאור נוצר באופן אוטומטי">
              <a:extLst>
                <a:ext uri="{FF2B5EF4-FFF2-40B4-BE49-F238E27FC236}">
                  <a16:creationId xmlns:a16="http://schemas.microsoft.com/office/drawing/2014/main" xmlns="" id="{F273CB2F-4AE6-4F73-8FEA-D360F240F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74" b="4874"/>
            <a:stretch/>
          </p:blipFill>
          <p:spPr>
            <a:xfrm>
              <a:off x="2501448" y="1670954"/>
              <a:ext cx="2915141" cy="2915141"/>
            </a:xfrm>
            <a:prstGeom prst="ellipse">
              <a:avLst/>
            </a:prstGeom>
          </p:spPr>
        </p:pic>
      </p:grpSp>
      <p:sp>
        <p:nvSpPr>
          <p:cNvPr id="24" name="מלבן: פינות אלכסוניות מעוגלות 23">
            <a:extLst>
              <a:ext uri="{FF2B5EF4-FFF2-40B4-BE49-F238E27FC236}">
                <a16:creationId xmlns:a16="http://schemas.microsoft.com/office/drawing/2014/main" xmlns="" id="{55895148-BF36-41B1-B73D-2F648F660E37}"/>
              </a:ext>
            </a:extLst>
          </p:cNvPr>
          <p:cNvSpPr/>
          <p:nvPr/>
        </p:nvSpPr>
        <p:spPr>
          <a:xfrm rot="16200000">
            <a:off x="-316855" y="1298256"/>
            <a:ext cx="1224913" cy="342900"/>
          </a:xfrm>
          <a:prstGeom prst="round2DiagRect">
            <a:avLst>
              <a:gd name="adj1" fmla="val 50000"/>
              <a:gd name="adj2" fmla="val 0"/>
            </a:avLst>
          </a:prstGeom>
          <a:solidFill>
            <a:srgbClr val="5167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תפקודי</a:t>
            </a: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342900" y="1084660"/>
            <a:ext cx="8458200" cy="561975"/>
          </a:xfrm>
        </p:spPr>
        <p:txBody>
          <a:bodyPr/>
          <a:lstStyle/>
          <a:p>
            <a:r>
              <a:rPr lang="he-IL" sz="3300" dirty="0">
                <a:solidFill>
                  <a:srgbClr val="516730"/>
                </a:solidFill>
                <a:latin typeface="Arial" panose="020B0604020202020204" pitchFamily="34" charset="0"/>
                <a:cs typeface="Arial" panose="020B0604020202020204" pitchFamily="34" charset="0"/>
              </a:rPr>
              <a:t>מכונים לראייה ירודה – כיצד זה מתבצע</a:t>
            </a:r>
            <a:r>
              <a:rPr lang="he-IL" sz="3300" dirty="0">
                <a:solidFill>
                  <a:srgbClr val="007A31"/>
                </a:solidFill>
                <a:latin typeface="Arial" panose="020B0604020202020204" pitchFamily="34" charset="0"/>
                <a:cs typeface="Arial" panose="020B0604020202020204" pitchFamily="34" charset="0"/>
              </a:rPr>
              <a:t>?</a:t>
            </a:r>
            <a:endParaRPr lang="en-US" sz="3300" dirty="0">
              <a:solidFill>
                <a:srgbClr val="007A31"/>
              </a:solidFill>
              <a:latin typeface="Arial" panose="020B0604020202020204" pitchFamily="34" charset="0"/>
              <a:cs typeface="Arial" panose="020B0604020202020204" pitchFamily="34" charset="0"/>
            </a:endParaRPr>
          </a:p>
        </p:txBody>
      </p:sp>
      <p:sp>
        <p:nvSpPr>
          <p:cNvPr id="11" name="מציין מיקום תוכן 2">
            <a:extLst>
              <a:ext uri="{FF2B5EF4-FFF2-40B4-BE49-F238E27FC236}">
                <a16:creationId xmlns:a16="http://schemas.microsoft.com/office/drawing/2014/main" xmlns="" id="{90A753B0-2C05-4C2B-9D07-920BF0F72C37}"/>
              </a:ext>
            </a:extLst>
          </p:cNvPr>
          <p:cNvSpPr txBox="1">
            <a:spLocks/>
          </p:cNvSpPr>
          <p:nvPr/>
        </p:nvSpPr>
        <p:spPr>
          <a:xfrm>
            <a:off x="2270236" y="2082162"/>
            <a:ext cx="6431871" cy="4011133"/>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ssistant" panose="00000500000000000000"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ssistant" panose="00000500000000000000"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ssistant" panose="00000500000000000000"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ssistant" panose="00000500000000000000" pitchFamily="2"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1800"/>
              </a:spcBef>
              <a:spcAft>
                <a:spcPts val="0"/>
              </a:spcAft>
              <a:buNone/>
            </a:pPr>
            <a:r>
              <a:rPr lang="he-IL" sz="1500" dirty="0">
                <a:solidFill>
                  <a:prstClr val="black"/>
                </a:solidFill>
                <a:latin typeface="Arial" panose="020B0604020202020204" pitchFamily="34" charset="0"/>
                <a:cs typeface="Arial" panose="020B0604020202020204" pitchFamily="34" charset="0"/>
              </a:rPr>
              <a:t>אבחון והערכה אופטיים באמצעות אופטומטריסט מומחה בראייה ירודה</a:t>
            </a:r>
            <a:endParaRPr lang="en-US" sz="1500" dirty="0">
              <a:solidFill>
                <a:prstClr val="black"/>
              </a:solidFill>
              <a:latin typeface="Arial" panose="020B0604020202020204" pitchFamily="34" charset="0"/>
              <a:cs typeface="Arial" panose="020B0604020202020204" pitchFamily="34" charset="0"/>
            </a:endParaRPr>
          </a:p>
          <a:p>
            <a:pPr marL="0" indent="0" fontAlgn="auto">
              <a:lnSpc>
                <a:spcPct val="100000"/>
              </a:lnSpc>
              <a:spcBef>
                <a:spcPts val="1800"/>
              </a:spcBef>
              <a:spcAft>
                <a:spcPts val="0"/>
              </a:spcAft>
              <a:buNone/>
            </a:pPr>
            <a:r>
              <a:rPr lang="he-IL" sz="1500" dirty="0">
                <a:solidFill>
                  <a:prstClr val="black"/>
                </a:solidFill>
                <a:latin typeface="Arial" panose="020B0604020202020204" pitchFamily="34" charset="0"/>
                <a:cs typeface="Arial" panose="020B0604020202020204" pitchFamily="34" charset="0"/>
              </a:rPr>
              <a:t>התאמת מכשירים ועזרים לשיפור הראייה באמצעות אופטומטריסט</a:t>
            </a:r>
            <a:endParaRPr lang="en-US" sz="1500" dirty="0">
              <a:solidFill>
                <a:prstClr val="black"/>
              </a:solidFill>
              <a:latin typeface="Arial" panose="020B0604020202020204" pitchFamily="34" charset="0"/>
              <a:cs typeface="Arial" panose="020B0604020202020204" pitchFamily="34" charset="0"/>
            </a:endParaRPr>
          </a:p>
          <a:p>
            <a:pPr marL="0" indent="0" fontAlgn="auto">
              <a:lnSpc>
                <a:spcPct val="100000"/>
              </a:lnSpc>
              <a:spcBef>
                <a:spcPts val="1800"/>
              </a:spcBef>
              <a:spcAft>
                <a:spcPts val="0"/>
              </a:spcAft>
              <a:buNone/>
            </a:pPr>
            <a:r>
              <a:rPr lang="he-IL" sz="1500" dirty="0">
                <a:solidFill>
                  <a:prstClr val="black"/>
                </a:solidFill>
                <a:latin typeface="Arial" panose="020B0604020202020204" pitchFamily="34" charset="0"/>
                <a:cs typeface="Arial" panose="020B0604020202020204" pitchFamily="34" charset="0"/>
              </a:rPr>
              <a:t>אימון ותרגול בשימוש בעזרים באמצעות מאמן/ת אביזרי ראייה </a:t>
            </a:r>
            <a:endParaRPr lang="en-US" sz="1500" dirty="0">
              <a:solidFill>
                <a:prstClr val="black"/>
              </a:solidFill>
              <a:latin typeface="Arial" panose="020B0604020202020204" pitchFamily="34" charset="0"/>
              <a:cs typeface="Arial" panose="020B0604020202020204" pitchFamily="34" charset="0"/>
            </a:endParaRPr>
          </a:p>
          <a:p>
            <a:pPr marL="0" indent="0" fontAlgn="auto">
              <a:lnSpc>
                <a:spcPct val="100000"/>
              </a:lnSpc>
              <a:spcBef>
                <a:spcPts val="1800"/>
              </a:spcBef>
              <a:spcAft>
                <a:spcPts val="0"/>
              </a:spcAft>
              <a:buNone/>
            </a:pPr>
            <a:r>
              <a:rPr lang="he-IL" sz="1500" dirty="0">
                <a:solidFill>
                  <a:prstClr val="black"/>
                </a:solidFill>
                <a:latin typeface="Arial" panose="020B0604020202020204" pitchFamily="34" charset="0"/>
                <a:cs typeface="Arial" panose="020B0604020202020204" pitchFamily="34" charset="0"/>
              </a:rPr>
              <a:t>השאלת עזרים לתרגול ולשימוש בבית הלקוח (כל מסגרת וזמני ההשאלה שלה)</a:t>
            </a:r>
          </a:p>
          <a:p>
            <a:pPr marL="0" indent="0" fontAlgn="auto">
              <a:lnSpc>
                <a:spcPct val="100000"/>
              </a:lnSpc>
              <a:spcBef>
                <a:spcPts val="1800"/>
              </a:spcBef>
              <a:spcAft>
                <a:spcPts val="0"/>
              </a:spcAft>
              <a:buNone/>
            </a:pPr>
            <a:r>
              <a:rPr lang="he-IL" altLang="he-IL" sz="1500" dirty="0">
                <a:solidFill>
                  <a:prstClr val="black"/>
                </a:solidFill>
                <a:latin typeface="Arial" panose="020B0604020202020204" pitchFamily="34" charset="0"/>
                <a:cs typeface="Arial" panose="020B0604020202020204" pitchFamily="34" charset="0"/>
              </a:rPr>
              <a:t>תמיכה רגשית אישית וקבוצתית לעיבוד המגבלה, לאדם </a:t>
            </a:r>
            <a:r>
              <a:rPr lang="he-IL" altLang="he-IL" sz="1500" dirty="0" smtClean="0">
                <a:solidFill>
                  <a:prstClr val="black"/>
                </a:solidFill>
                <a:latin typeface="Arial" panose="020B0604020202020204" pitchFamily="34" charset="0"/>
                <a:cs typeface="Arial" panose="020B0604020202020204" pitchFamily="34" charset="0"/>
              </a:rPr>
              <a:t>ולמשפחתו</a:t>
            </a:r>
            <a:endParaRPr lang="en-US" sz="1500" dirty="0">
              <a:solidFill>
                <a:prstClr val="black"/>
              </a:solidFill>
              <a:latin typeface="Arial" panose="020B0604020202020204" pitchFamily="34" charset="0"/>
              <a:cs typeface="Arial" panose="020B0604020202020204" pitchFamily="34" charset="0"/>
            </a:endParaRPr>
          </a:p>
          <a:p>
            <a:pPr marL="0" indent="0" fontAlgn="auto">
              <a:lnSpc>
                <a:spcPct val="100000"/>
              </a:lnSpc>
              <a:spcBef>
                <a:spcPts val="1800"/>
              </a:spcBef>
              <a:spcAft>
                <a:spcPts val="0"/>
              </a:spcAft>
              <a:buNone/>
            </a:pPr>
            <a:r>
              <a:rPr lang="he-IL" sz="1500" dirty="0">
                <a:solidFill>
                  <a:prstClr val="black"/>
                </a:solidFill>
                <a:latin typeface="Arial" panose="020B0604020202020204" pitchFamily="34" charset="0"/>
                <a:cs typeface="Arial" panose="020B0604020202020204" pitchFamily="34" charset="0"/>
              </a:rPr>
              <a:t>מתן ייעוץ ומידע ע"י צוות רב מקצועי, אודות שירותים הניתנים בקהילה ותיווך </a:t>
            </a:r>
            <a:r>
              <a:rPr lang="en-US" sz="1500" dirty="0">
                <a:solidFill>
                  <a:prstClr val="black"/>
                </a:solidFill>
                <a:latin typeface="Arial" panose="020B0604020202020204" pitchFamily="34" charset="0"/>
                <a:cs typeface="Arial" panose="020B0604020202020204" pitchFamily="34" charset="0"/>
              </a:rPr>
              <a:t/>
            </a:r>
            <a:br>
              <a:rPr lang="en-US" sz="1500" dirty="0">
                <a:solidFill>
                  <a:prstClr val="black"/>
                </a:solidFill>
                <a:latin typeface="Arial" panose="020B0604020202020204" pitchFamily="34" charset="0"/>
                <a:cs typeface="Arial" panose="020B0604020202020204" pitchFamily="34" charset="0"/>
              </a:rPr>
            </a:br>
            <a:r>
              <a:rPr lang="he-IL" sz="1500" dirty="0">
                <a:solidFill>
                  <a:prstClr val="black"/>
                </a:solidFill>
                <a:latin typeface="Arial" panose="020B0604020202020204" pitchFamily="34" charset="0"/>
                <a:cs typeface="Arial" panose="020B0604020202020204" pitchFamily="34" charset="0"/>
              </a:rPr>
              <a:t>לגופים המסייעים במיצוי זכויות</a:t>
            </a:r>
            <a:endParaRPr lang="en-US" sz="1500" dirty="0">
              <a:solidFill>
                <a:prstClr val="black"/>
              </a:solidFill>
              <a:latin typeface="Arial" panose="020B0604020202020204" pitchFamily="34" charset="0"/>
              <a:cs typeface="Arial" panose="020B0604020202020204" pitchFamily="34" charset="0"/>
            </a:endParaRPr>
          </a:p>
        </p:txBody>
      </p:sp>
      <p:pic>
        <p:nvPicPr>
          <p:cNvPr id="14" name="גרפיקה 13">
            <a:extLst>
              <a:ext uri="{FF2B5EF4-FFF2-40B4-BE49-F238E27FC236}">
                <a16:creationId xmlns:a16="http://schemas.microsoft.com/office/drawing/2014/main" xmlns="" id="{6A1FD66D-E5F4-4A48-A5BF-549E087D79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8697676" y="2098556"/>
            <a:ext cx="337105" cy="337105"/>
          </a:xfrm>
          <a:prstGeom prst="rect">
            <a:avLst/>
          </a:prstGeom>
        </p:spPr>
      </p:pic>
      <p:pic>
        <p:nvPicPr>
          <p:cNvPr id="16" name="גרפיקה 15">
            <a:extLst>
              <a:ext uri="{FF2B5EF4-FFF2-40B4-BE49-F238E27FC236}">
                <a16:creationId xmlns:a16="http://schemas.microsoft.com/office/drawing/2014/main" xmlns="" id="{279237C4-FE4A-49C6-B889-40EDEE054B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8688264" y="2577552"/>
            <a:ext cx="346518" cy="346518"/>
          </a:xfrm>
          <a:prstGeom prst="rect">
            <a:avLst/>
          </a:prstGeom>
        </p:spPr>
      </p:pic>
      <p:pic>
        <p:nvPicPr>
          <p:cNvPr id="17" name="גרפיקה 16">
            <a:extLst>
              <a:ext uri="{FF2B5EF4-FFF2-40B4-BE49-F238E27FC236}">
                <a16:creationId xmlns:a16="http://schemas.microsoft.com/office/drawing/2014/main" xmlns="" id="{8AFDDEE2-3170-4F3C-9240-9AFC54425C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8676728" y="3036516"/>
            <a:ext cx="358053" cy="358053"/>
          </a:xfrm>
          <a:prstGeom prst="rect">
            <a:avLst/>
          </a:prstGeom>
        </p:spPr>
      </p:pic>
      <p:pic>
        <p:nvPicPr>
          <p:cNvPr id="19" name="גרפיקה 18">
            <a:extLst>
              <a:ext uri="{FF2B5EF4-FFF2-40B4-BE49-F238E27FC236}">
                <a16:creationId xmlns:a16="http://schemas.microsoft.com/office/drawing/2014/main" xmlns="" id="{87449C3C-D487-49AB-9192-40D2CC49E7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8697980" y="3506528"/>
            <a:ext cx="336801" cy="336801"/>
          </a:xfrm>
          <a:prstGeom prst="rect">
            <a:avLst/>
          </a:prstGeom>
        </p:spPr>
      </p:pic>
      <p:pic>
        <p:nvPicPr>
          <p:cNvPr id="20" name="גרפיקה 19">
            <a:extLst>
              <a:ext uri="{FF2B5EF4-FFF2-40B4-BE49-F238E27FC236}">
                <a16:creationId xmlns:a16="http://schemas.microsoft.com/office/drawing/2014/main" xmlns="" id="{B779EC4F-8731-4AEB-8AAA-0FDED7FFBF7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8698384" y="3963497"/>
            <a:ext cx="314744" cy="358055"/>
          </a:xfrm>
          <a:prstGeom prst="rect">
            <a:avLst/>
          </a:prstGeom>
        </p:spPr>
      </p:pic>
      <p:pic>
        <p:nvPicPr>
          <p:cNvPr id="21" name="גרפיקה 20">
            <a:extLst>
              <a:ext uri="{FF2B5EF4-FFF2-40B4-BE49-F238E27FC236}">
                <a16:creationId xmlns:a16="http://schemas.microsoft.com/office/drawing/2014/main" xmlns="" id="{338A0316-6890-4B3B-A834-F1D194284B6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8672601" y="4412156"/>
            <a:ext cx="362180" cy="362180"/>
          </a:xfrm>
          <a:prstGeom prst="rect">
            <a:avLst/>
          </a:prstGeom>
        </p:spPr>
      </p:pic>
      <p:sp>
        <p:nvSpPr>
          <p:cNvPr id="22" name="תיבת טקסט 21">
            <a:extLst>
              <a:ext uri="{FF2B5EF4-FFF2-40B4-BE49-F238E27FC236}">
                <a16:creationId xmlns:a16="http://schemas.microsoft.com/office/drawing/2014/main" xmlns="" id="{77A93359-46A9-48BF-9A76-75E087AECB1C}"/>
              </a:ext>
            </a:extLst>
          </p:cNvPr>
          <p:cNvSpPr txBox="1"/>
          <p:nvPr/>
        </p:nvSpPr>
        <p:spPr>
          <a:xfrm>
            <a:off x="798719" y="4364181"/>
            <a:ext cx="1569030" cy="646331"/>
          </a:xfrm>
          <a:prstGeom prst="rect">
            <a:avLst/>
          </a:prstGeom>
          <a:noFill/>
        </p:spPr>
        <p:txBody>
          <a:bodyPr wrap="square">
            <a:spAutoFit/>
          </a:bodyPr>
          <a:lstStyle/>
          <a:p>
            <a:pPr algn="ctr" fontAlgn="auto">
              <a:spcBef>
                <a:spcPts val="0"/>
              </a:spcBef>
              <a:spcAft>
                <a:spcPts val="0"/>
              </a:spcAft>
            </a:pPr>
            <a:r>
              <a:rPr lang="he-IL" sz="900" dirty="0">
                <a:solidFill>
                  <a:prstClr val="black"/>
                </a:solidFill>
                <a:latin typeface="Assistant"/>
                <a:cs typeface="Assistant"/>
              </a:rPr>
              <a:t>לפעמים העזרים הקטנים ביותר, כגון זכוכית מגדלת עם תאורה, יכולים לעשות הבדל גדול ולאפשר לחזור לקרוא.</a:t>
            </a:r>
            <a:endParaRPr lang="en-US" sz="900" dirty="0">
              <a:solidFill>
                <a:prstClr val="black"/>
              </a:solidFill>
              <a:latin typeface="Assistant"/>
              <a:cs typeface="Assistant"/>
            </a:endParaRPr>
          </a:p>
        </p:txBody>
      </p:sp>
      <p:grpSp>
        <p:nvGrpSpPr>
          <p:cNvPr id="23" name="קבוצה 22">
            <a:extLst>
              <a:ext uri="{FF2B5EF4-FFF2-40B4-BE49-F238E27FC236}">
                <a16:creationId xmlns:a16="http://schemas.microsoft.com/office/drawing/2014/main" xmlns="" id="{1C98E79F-3E2E-482D-B06B-9EA54B719C2A}"/>
              </a:ext>
            </a:extLst>
          </p:cNvPr>
          <p:cNvGrpSpPr/>
          <p:nvPr/>
        </p:nvGrpSpPr>
        <p:grpSpPr>
          <a:xfrm rot="12193055" flipH="1">
            <a:off x="588139" y="3751887"/>
            <a:ext cx="1823290" cy="1378304"/>
            <a:chOff x="2747123" y="3424901"/>
            <a:chExt cx="4237665" cy="3203434"/>
          </a:xfrm>
        </p:grpSpPr>
        <p:sp>
          <p:nvSpPr>
            <p:cNvPr id="25" name="קשת 24">
              <a:extLst>
                <a:ext uri="{FF2B5EF4-FFF2-40B4-BE49-F238E27FC236}">
                  <a16:creationId xmlns:a16="http://schemas.microsoft.com/office/drawing/2014/main" xmlns="" id="{72EC4C04-9251-4A73-A2BC-49495D9DC911}"/>
                </a:ext>
              </a:extLst>
            </p:cNvPr>
            <p:cNvSpPr/>
            <p:nvPr/>
          </p:nvSpPr>
          <p:spPr>
            <a:xfrm rot="21043951" flipH="1">
              <a:off x="2747123" y="3424901"/>
              <a:ext cx="4237665" cy="3203434"/>
            </a:xfrm>
            <a:prstGeom prst="arc">
              <a:avLst>
                <a:gd name="adj1" fmla="val 18680910"/>
                <a:gd name="adj2" fmla="val 188408"/>
              </a:avLst>
            </a:prstGeom>
            <a:ln>
              <a:solidFill>
                <a:srgbClr val="51673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aa-ET" dirty="0">
                <a:solidFill>
                  <a:prstClr val="black"/>
                </a:solidFill>
              </a:endParaRPr>
            </a:p>
          </p:txBody>
        </p:sp>
        <p:sp>
          <p:nvSpPr>
            <p:cNvPr id="26" name="אליפסה 25">
              <a:extLst>
                <a:ext uri="{FF2B5EF4-FFF2-40B4-BE49-F238E27FC236}">
                  <a16:creationId xmlns:a16="http://schemas.microsoft.com/office/drawing/2014/main" xmlns="" id="{99550FDA-44DB-4062-BAA5-F2B2065EC366}"/>
                </a:ext>
              </a:extLst>
            </p:cNvPr>
            <p:cNvSpPr/>
            <p:nvPr/>
          </p:nvSpPr>
          <p:spPr>
            <a:xfrm rot="2523597" flipH="1">
              <a:off x="3362130" y="3855958"/>
              <a:ext cx="202240" cy="202240"/>
            </a:xfrm>
            <a:prstGeom prst="ellipse">
              <a:avLst/>
            </a:prstGeom>
            <a:solidFill>
              <a:srgbClr val="516730"/>
            </a:solidFill>
            <a:ln>
              <a:solidFill>
                <a:srgbClr val="51673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lnSpc>
                  <a:spcPts val="1800"/>
                </a:lnSpc>
                <a:spcBef>
                  <a:spcPts val="0"/>
                </a:spcBef>
                <a:spcAft>
                  <a:spcPts val="0"/>
                </a:spcAft>
              </a:pPr>
              <a:endParaRPr lang="he-IL" sz="1650" dirty="0">
                <a:solidFill>
                  <a:prstClr val="white"/>
                </a:solidFill>
              </a:endParaRPr>
            </a:p>
          </p:txBody>
        </p:sp>
      </p:grpSp>
      <p:pic>
        <p:nvPicPr>
          <p:cNvPr id="28" name="גרפיקה 27">
            <a:extLst>
              <a:ext uri="{FF2B5EF4-FFF2-40B4-BE49-F238E27FC236}">
                <a16:creationId xmlns:a16="http://schemas.microsoft.com/office/drawing/2014/main" xmlns="" id="{18590494-EDFA-4C8C-ABC7-B4712C3E549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446" y="1683899"/>
            <a:ext cx="314478" cy="314478"/>
          </a:xfrm>
          <a:prstGeom prst="rect">
            <a:avLst/>
          </a:prstGeom>
        </p:spPr>
      </p:pic>
    </p:spTree>
    <p:extLst>
      <p:ext uri="{BB962C8B-B14F-4D97-AF65-F5344CB8AC3E}">
        <p14:creationId xmlns:p14="http://schemas.microsoft.com/office/powerpoint/2010/main" val="2391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מלבן: פינות אלכסוניות מעוגלות 23">
            <a:extLst>
              <a:ext uri="{FF2B5EF4-FFF2-40B4-BE49-F238E27FC236}">
                <a16:creationId xmlns:a16="http://schemas.microsoft.com/office/drawing/2014/main" xmlns="" id="{55895148-BF36-41B1-B73D-2F648F660E37}"/>
              </a:ext>
            </a:extLst>
          </p:cNvPr>
          <p:cNvSpPr/>
          <p:nvPr/>
        </p:nvSpPr>
        <p:spPr>
          <a:xfrm rot="16200000">
            <a:off x="-319254" y="1300655"/>
            <a:ext cx="1229711" cy="342900"/>
          </a:xfrm>
          <a:prstGeom prst="round2DiagRect">
            <a:avLst>
              <a:gd name="adj1" fmla="val 50000"/>
              <a:gd name="adj2" fmla="val 0"/>
            </a:avLst>
          </a:prstGeom>
          <a:solidFill>
            <a:srgbClr val="926D1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רגשי</a:t>
            </a: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295601" y="409343"/>
            <a:ext cx="8458200" cy="561975"/>
          </a:xfrm>
        </p:spPr>
        <p:txBody>
          <a:bodyPr/>
          <a:lstStyle/>
          <a:p>
            <a:r>
              <a:rPr lang="he-IL" sz="3300" dirty="0">
                <a:solidFill>
                  <a:srgbClr val="926D17"/>
                </a:solidFill>
                <a:latin typeface="Arial" panose="020B0604020202020204" pitchFamily="34" charset="0"/>
                <a:cs typeface="Arial" panose="020B0604020202020204" pitchFamily="34" charset="0"/>
              </a:rPr>
              <a:t>התחום הרגשי</a:t>
            </a:r>
            <a:endParaRPr lang="en-US" sz="3300" dirty="0">
              <a:solidFill>
                <a:srgbClr val="926D17"/>
              </a:solidFill>
              <a:latin typeface="Arial" panose="020B0604020202020204" pitchFamily="34" charset="0"/>
              <a:cs typeface="Arial" panose="020B0604020202020204" pitchFamily="34" charset="0"/>
            </a:endParaRPr>
          </a:p>
        </p:txBody>
      </p:sp>
      <p:sp>
        <p:nvSpPr>
          <p:cNvPr id="5" name="מלבן: פינות אלכסוניות מעוגלות 4">
            <a:extLst>
              <a:ext uri="{FF2B5EF4-FFF2-40B4-BE49-F238E27FC236}">
                <a16:creationId xmlns:a16="http://schemas.microsoft.com/office/drawing/2014/main" xmlns="" id="{056F7E2F-2DCE-46E6-A7A4-2545B1406EE2}"/>
              </a:ext>
            </a:extLst>
          </p:cNvPr>
          <p:cNvSpPr/>
          <p:nvPr/>
        </p:nvSpPr>
        <p:spPr>
          <a:xfrm>
            <a:off x="3036714" y="1196752"/>
            <a:ext cx="5787150" cy="2715647"/>
          </a:xfrm>
          <a:prstGeom prst="round2DiagRect">
            <a:avLst>
              <a:gd name="adj1" fmla="val 1333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a:solidFill>
                <a:prstClr val="white"/>
              </a:solidFill>
            </a:endParaRPr>
          </a:p>
        </p:txBody>
      </p:sp>
      <p:sp>
        <p:nvSpPr>
          <p:cNvPr id="8" name="TextBox 7">
            <a:extLst>
              <a:ext uri="{FF2B5EF4-FFF2-40B4-BE49-F238E27FC236}">
                <a16:creationId xmlns:a16="http://schemas.microsoft.com/office/drawing/2014/main" xmlns="" id="{2CC55996-61C4-471F-9FCC-72E5C5C8D332}"/>
              </a:ext>
            </a:extLst>
          </p:cNvPr>
          <p:cNvSpPr txBox="1"/>
          <p:nvPr/>
        </p:nvSpPr>
        <p:spPr>
          <a:xfrm>
            <a:off x="3096461" y="1308080"/>
            <a:ext cx="5668913" cy="2539157"/>
          </a:xfrm>
          <a:prstGeom prst="rect">
            <a:avLst/>
          </a:prstGeom>
          <a:noFill/>
        </p:spPr>
        <p:txBody>
          <a:bodyPr wrap="square" rtlCol="1">
            <a:spAutoFit/>
          </a:bodyPr>
          <a:lstStyle/>
          <a:p>
            <a:pPr fontAlgn="auto">
              <a:spcBef>
                <a:spcPts val="0"/>
              </a:spcBef>
              <a:spcAft>
                <a:spcPts val="0"/>
              </a:spcAft>
              <a:defRPr/>
            </a:pPr>
            <a:r>
              <a:rPr lang="he-IL" dirty="0">
                <a:solidFill>
                  <a:srgbClr val="926D17"/>
                </a:solidFill>
              </a:rPr>
              <a:t>המטרה:</a:t>
            </a:r>
            <a:r>
              <a:rPr lang="he-IL" b="1" dirty="0">
                <a:solidFill>
                  <a:srgbClr val="926D17"/>
                </a:solidFill>
              </a:rPr>
              <a:t> </a:t>
            </a:r>
            <a:r>
              <a:rPr lang="he-IL" dirty="0">
                <a:solidFill>
                  <a:prstClr val="black"/>
                </a:solidFill>
              </a:rPr>
              <a:t>תחושת רווחה של אנשים עם לקות ראייה, עיבוד המגבלה, קבלת כלים לשיפור התפקוד והגברת העצמאות.</a:t>
            </a:r>
          </a:p>
          <a:p>
            <a:pPr fontAlgn="auto">
              <a:spcBef>
                <a:spcPts val="0"/>
              </a:spcBef>
              <a:spcAft>
                <a:spcPts val="0"/>
              </a:spcAft>
              <a:defRPr/>
            </a:pPr>
            <a:endParaRPr lang="he-IL" sz="1500" dirty="0">
              <a:solidFill>
                <a:prstClr val="black"/>
              </a:solidFill>
              <a:ea typeface="Tahoma" panose="020B0604030504040204" pitchFamily="34" charset="0"/>
            </a:endParaRPr>
          </a:p>
          <a:p>
            <a:pPr fontAlgn="auto">
              <a:spcBef>
                <a:spcPts val="0"/>
              </a:spcBef>
              <a:spcAft>
                <a:spcPts val="0"/>
              </a:spcAft>
              <a:defRPr/>
            </a:pPr>
            <a:r>
              <a:rPr lang="he-IL" dirty="0">
                <a:solidFill>
                  <a:srgbClr val="926D17"/>
                </a:solidFill>
              </a:rPr>
              <a:t>הדרך:</a:t>
            </a:r>
          </a:p>
          <a:p>
            <a:pPr fontAlgn="auto">
              <a:spcBef>
                <a:spcPts val="0"/>
              </a:spcBef>
              <a:spcAft>
                <a:spcPts val="0"/>
              </a:spcAft>
              <a:defRPr/>
            </a:pPr>
            <a:r>
              <a:rPr lang="he-IL" dirty="0">
                <a:solidFill>
                  <a:prstClr val="black"/>
                </a:solidFill>
              </a:rPr>
              <a:t>טיפול פרטני וקבוצתי, באופן פרונטלי או מקוון. </a:t>
            </a:r>
          </a:p>
          <a:p>
            <a:pPr fontAlgn="auto">
              <a:spcBef>
                <a:spcPts val="0"/>
              </a:spcBef>
              <a:spcAft>
                <a:spcPts val="0"/>
              </a:spcAft>
              <a:defRPr/>
            </a:pPr>
            <a:r>
              <a:rPr lang="he-IL" dirty="0">
                <a:solidFill>
                  <a:prstClr val="black"/>
                </a:solidFill>
              </a:rPr>
              <a:t>השירות ניתן ע"י מטפלים - פסיכולוגים, פסיכותרפיסטים מוסמכים ומטפלי </a:t>
            </a:r>
            <a:r>
              <a:rPr lang="en-US" dirty="0" err="1">
                <a:solidFill>
                  <a:prstClr val="black"/>
                </a:solidFill>
              </a:rPr>
              <a:t>cbt</a:t>
            </a:r>
            <a:r>
              <a:rPr lang="he-IL" dirty="0">
                <a:solidFill>
                  <a:prstClr val="black"/>
                </a:solidFill>
              </a:rPr>
              <a:t>, </a:t>
            </a:r>
            <a:r>
              <a:rPr lang="he-IL" dirty="0" smtClean="0">
                <a:solidFill>
                  <a:prstClr val="black"/>
                </a:solidFill>
              </a:rPr>
              <a:t>מומחים במתן טיפול לאנשים עם לקות ראייה או עיוורון, שיכולים לתת מענה הן לאנשים עם </a:t>
            </a:r>
            <a:r>
              <a:rPr lang="he-IL" dirty="0">
                <a:solidFill>
                  <a:prstClr val="black"/>
                </a:solidFill>
              </a:rPr>
              <a:t>לקות ראייה </a:t>
            </a:r>
            <a:r>
              <a:rPr lang="he-IL" dirty="0" smtClean="0">
                <a:solidFill>
                  <a:prstClr val="black"/>
                </a:solidFill>
              </a:rPr>
              <a:t>והן </a:t>
            </a:r>
            <a:r>
              <a:rPr lang="he-IL" dirty="0">
                <a:solidFill>
                  <a:prstClr val="black"/>
                </a:solidFill>
              </a:rPr>
              <a:t>לבני משפחותיהם.</a:t>
            </a:r>
          </a:p>
        </p:txBody>
      </p:sp>
      <p:sp>
        <p:nvSpPr>
          <p:cNvPr id="10" name="מלבן: פינות אלכסוניות מעוגלות 9">
            <a:extLst>
              <a:ext uri="{FF2B5EF4-FFF2-40B4-BE49-F238E27FC236}">
                <a16:creationId xmlns:a16="http://schemas.microsoft.com/office/drawing/2014/main" xmlns="" id="{FE746BCD-B45B-48BF-9E6C-91F6C0C6B55F}"/>
              </a:ext>
            </a:extLst>
          </p:cNvPr>
          <p:cNvSpPr/>
          <p:nvPr/>
        </p:nvSpPr>
        <p:spPr>
          <a:xfrm>
            <a:off x="2911418" y="4124950"/>
            <a:ext cx="5891497" cy="1478935"/>
          </a:xfrm>
          <a:prstGeom prst="round2DiagRect">
            <a:avLst>
              <a:gd name="adj1" fmla="val 32957"/>
              <a:gd name="adj2" fmla="val 0"/>
            </a:avLst>
          </a:prstGeom>
          <a:solidFill>
            <a:srgbClr val="926D17"/>
          </a:solidFill>
          <a:ln w="12700">
            <a:noFill/>
          </a:ln>
        </p:spPr>
        <p:txBody>
          <a:bodyPr wrap="square">
            <a:spAutoFit/>
          </a:bodyPr>
          <a:lstStyle/>
          <a:p>
            <a:pPr fontAlgn="auto">
              <a:spcBef>
                <a:spcPts val="0"/>
              </a:spcBef>
              <a:spcAft>
                <a:spcPts val="0"/>
              </a:spcAft>
              <a:defRPr/>
            </a:pPr>
            <a:r>
              <a:rPr lang="he-IL" dirty="0">
                <a:solidFill>
                  <a:prstClr val="white"/>
                </a:solidFill>
              </a:rPr>
              <a:t>המטרות של הטיפול משתנות ממטופל למטופל, אך בדרך כלל יכולות לכלול נושאים כגון:</a:t>
            </a:r>
          </a:p>
          <a:p>
            <a:pPr fontAlgn="auto">
              <a:spcBef>
                <a:spcPts val="0"/>
              </a:spcBef>
              <a:spcAft>
                <a:spcPts val="0"/>
              </a:spcAft>
              <a:defRPr/>
            </a:pPr>
            <a:r>
              <a:rPr lang="he-IL" dirty="0">
                <a:solidFill>
                  <a:prstClr val="white"/>
                </a:solidFill>
              </a:rPr>
              <a:t>עיבוד המגבלה   |   מתן כלים להתמודדות   |   קידום תהליכים שיקומיים</a:t>
            </a:r>
          </a:p>
        </p:txBody>
      </p:sp>
      <p:sp>
        <p:nvSpPr>
          <p:cNvPr id="11" name="תיבת טקסט 10">
            <a:extLst>
              <a:ext uri="{FF2B5EF4-FFF2-40B4-BE49-F238E27FC236}">
                <a16:creationId xmlns:a16="http://schemas.microsoft.com/office/drawing/2014/main" xmlns="" id="{F7573EA9-88B3-4DBC-84FB-30E7C70D88B3}"/>
              </a:ext>
            </a:extLst>
          </p:cNvPr>
          <p:cNvSpPr txBox="1"/>
          <p:nvPr/>
        </p:nvSpPr>
        <p:spPr>
          <a:xfrm>
            <a:off x="1547665" y="5877272"/>
            <a:ext cx="7276200" cy="769441"/>
          </a:xfrm>
          <a:prstGeom prst="rect">
            <a:avLst/>
          </a:prstGeom>
          <a:noFill/>
        </p:spPr>
        <p:txBody>
          <a:bodyPr wrap="square">
            <a:spAutoFit/>
          </a:bodyPr>
          <a:lstStyle/>
          <a:p>
            <a:pPr fontAlgn="auto">
              <a:spcBef>
                <a:spcPts val="0"/>
              </a:spcBef>
              <a:spcAft>
                <a:spcPts val="0"/>
              </a:spcAft>
              <a:defRPr/>
            </a:pPr>
            <a:r>
              <a:rPr lang="he-IL" sz="1600" dirty="0">
                <a:solidFill>
                  <a:prstClr val="black"/>
                </a:solidFill>
              </a:rPr>
              <a:t>*טיפול רגשי מחזק את הנכונות לצרוך שירותים נוספים שתורמים לשיפור בתפקוד ובאיכות החיים.</a:t>
            </a:r>
          </a:p>
          <a:p>
            <a:pPr fontAlgn="auto">
              <a:spcBef>
                <a:spcPts val="0"/>
              </a:spcBef>
              <a:spcAft>
                <a:spcPts val="0"/>
              </a:spcAft>
              <a:defRPr/>
            </a:pPr>
            <a:endParaRPr lang="en-US" sz="1200" dirty="0">
              <a:solidFill>
                <a:prstClr val="black"/>
              </a:solidFill>
              <a:latin typeface="Assistant"/>
              <a:cs typeface="Assistant"/>
            </a:endParaRPr>
          </a:p>
        </p:txBody>
      </p:sp>
      <p:grpSp>
        <p:nvGrpSpPr>
          <p:cNvPr id="13" name="קבוצה 12">
            <a:extLst>
              <a:ext uri="{FF2B5EF4-FFF2-40B4-BE49-F238E27FC236}">
                <a16:creationId xmlns:a16="http://schemas.microsoft.com/office/drawing/2014/main" xmlns="" id="{C18E3B81-4D0E-4423-A3BE-EE11A3F8FEAC}"/>
              </a:ext>
            </a:extLst>
          </p:cNvPr>
          <p:cNvGrpSpPr/>
          <p:nvPr/>
        </p:nvGrpSpPr>
        <p:grpSpPr>
          <a:xfrm>
            <a:off x="223410" y="2253879"/>
            <a:ext cx="2404657" cy="2184877"/>
            <a:chOff x="943209" y="1771307"/>
            <a:chExt cx="2943886" cy="2674821"/>
          </a:xfrm>
        </p:grpSpPr>
        <p:pic>
          <p:nvPicPr>
            <p:cNvPr id="14" name="תמונה 13">
              <a:extLst>
                <a:ext uri="{FF2B5EF4-FFF2-40B4-BE49-F238E27FC236}">
                  <a16:creationId xmlns:a16="http://schemas.microsoft.com/office/drawing/2014/main" xmlns="" id="{F4BCEEA5-5F76-41F1-BDEA-E2BBFF121D12}"/>
                </a:ext>
              </a:extLst>
            </p:cNvPr>
            <p:cNvPicPr>
              <a:picLocks noChangeAspect="1"/>
            </p:cNvPicPr>
            <p:nvPr/>
          </p:nvPicPr>
          <p:blipFill>
            <a:blip r:embed="rId3">
              <a:duotone>
                <a:schemeClr val="accent4">
                  <a:shade val="45000"/>
                  <a:satMod val="135000"/>
                </a:schemeClr>
                <a:prstClr val="white"/>
              </a:duotone>
            </a:blip>
            <a:stretch>
              <a:fillRect/>
            </a:stretch>
          </p:blipFill>
          <p:spPr>
            <a:xfrm>
              <a:off x="943209" y="1771307"/>
              <a:ext cx="2943886" cy="2674821"/>
            </a:xfrm>
            <a:prstGeom prst="ellipse">
              <a:avLst/>
            </a:prstGeom>
          </p:spPr>
        </p:pic>
        <p:pic>
          <p:nvPicPr>
            <p:cNvPr id="15" name="תמונה 14">
              <a:extLst>
                <a:ext uri="{FF2B5EF4-FFF2-40B4-BE49-F238E27FC236}">
                  <a16:creationId xmlns:a16="http://schemas.microsoft.com/office/drawing/2014/main" xmlns="" id="{AF439322-6FC5-4520-8712-5ADDBF1170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60" r="22756"/>
            <a:stretch/>
          </p:blipFill>
          <p:spPr>
            <a:xfrm>
              <a:off x="1201949" y="1855544"/>
              <a:ext cx="2497246" cy="2497246"/>
            </a:xfrm>
            <a:prstGeom prst="ellipse">
              <a:avLst/>
            </a:prstGeom>
          </p:spPr>
        </p:pic>
      </p:grpSp>
      <p:pic>
        <p:nvPicPr>
          <p:cNvPr id="12" name="גרפיקה 4" descr="לב עם מילוי מלא">
            <a:extLst>
              <a:ext uri="{FF2B5EF4-FFF2-40B4-BE49-F238E27FC236}">
                <a16:creationId xmlns:a16="http://schemas.microsoft.com/office/drawing/2014/main" xmlns="" id="{0B93B983-128F-4640-B3FE-565A90B26F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50756" y="1713633"/>
            <a:ext cx="289691" cy="289691"/>
          </a:xfrm>
          <a:prstGeom prst="rect">
            <a:avLst/>
          </a:prstGeom>
        </p:spPr>
      </p:pic>
    </p:spTree>
    <p:extLst>
      <p:ext uri="{BB962C8B-B14F-4D97-AF65-F5344CB8AC3E}">
        <p14:creationId xmlns:p14="http://schemas.microsoft.com/office/powerpoint/2010/main" val="16846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פינות אלכסוניות מעוגלות 9">
            <a:extLst>
              <a:ext uri="{FF2B5EF4-FFF2-40B4-BE49-F238E27FC236}">
                <a16:creationId xmlns:a16="http://schemas.microsoft.com/office/drawing/2014/main" xmlns="" id="{E58218A2-E67F-4CBA-9E1C-B6253D4DFE1D}"/>
              </a:ext>
            </a:extLst>
          </p:cNvPr>
          <p:cNvSpPr/>
          <p:nvPr/>
        </p:nvSpPr>
        <p:spPr>
          <a:xfrm>
            <a:off x="1847242" y="1292448"/>
            <a:ext cx="5228024" cy="5442968"/>
          </a:xfrm>
          <a:prstGeom prst="round2DiagRect">
            <a:avLst>
              <a:gd name="adj1" fmla="val 1333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4" name="תמונה 3" descr="תמונה שמכילה אדם, קבוצה, אנשים, קהל&#10;&#10;התיאור נוצר באופן אוטומטי">
            <a:extLst>
              <a:ext uri="{FF2B5EF4-FFF2-40B4-BE49-F238E27FC236}">
                <a16:creationId xmlns:a16="http://schemas.microsoft.com/office/drawing/2014/main" xmlns="" id="{EB43FAF4-89C7-4F70-AA9F-BBD548CBAC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9" r="5479"/>
          <a:stretch/>
        </p:blipFill>
        <p:spPr>
          <a:xfrm>
            <a:off x="530254" y="1871064"/>
            <a:ext cx="1576139" cy="1576139"/>
          </a:xfrm>
          <a:prstGeom prst="ellipse">
            <a:avLst/>
          </a:prstGeom>
          <a:ln>
            <a:noFill/>
          </a:ln>
          <a:effectLst>
            <a:outerShdw blurRad="190500" algn="tl" rotWithShape="0">
              <a:srgbClr val="000000">
                <a:alpha val="70000"/>
              </a:srgbClr>
            </a:outerShdw>
          </a:effectLst>
        </p:spPr>
      </p:pic>
      <p:sp>
        <p:nvSpPr>
          <p:cNvPr id="20" name="מלבן 19">
            <a:extLst>
              <a:ext uri="{FF2B5EF4-FFF2-40B4-BE49-F238E27FC236}">
                <a16:creationId xmlns:a16="http://schemas.microsoft.com/office/drawing/2014/main" xmlns="" id="{76478F54-D28D-42A0-9729-38F1D69E5E9A}"/>
              </a:ext>
            </a:extLst>
          </p:cNvPr>
          <p:cNvSpPr/>
          <p:nvPr/>
        </p:nvSpPr>
        <p:spPr>
          <a:xfrm>
            <a:off x="7161132" y="857250"/>
            <a:ext cx="1982869" cy="5147691"/>
          </a:xfrm>
          <a:prstGeom prst="rect">
            <a:avLst/>
          </a:prstGeom>
          <a:solidFill>
            <a:srgbClr val="2F0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en-US" dirty="0">
              <a:solidFill>
                <a:prstClr val="white"/>
              </a:solidFill>
              <a:latin typeface="Calibri" panose="020F0502020204030204"/>
            </a:endParaRPr>
          </a:p>
        </p:txBody>
      </p:sp>
      <p:sp>
        <p:nvSpPr>
          <p:cNvPr id="7" name="מציין מיקום טקסט 6">
            <a:extLst>
              <a:ext uri="{FF2B5EF4-FFF2-40B4-BE49-F238E27FC236}">
                <a16:creationId xmlns:a16="http://schemas.microsoft.com/office/drawing/2014/main" xmlns="" id="{5EE24A80-8A41-442B-ADDD-72A376BE9446}"/>
              </a:ext>
            </a:extLst>
          </p:cNvPr>
          <p:cNvSpPr>
            <a:spLocks noGrp="1"/>
          </p:cNvSpPr>
          <p:nvPr>
            <p:ph type="body" sz="quarter" idx="10"/>
          </p:nvPr>
        </p:nvSpPr>
        <p:spPr>
          <a:xfrm>
            <a:off x="7265932" y="1292448"/>
            <a:ext cx="1757147" cy="561975"/>
          </a:xfrm>
        </p:spPr>
        <p:txBody>
          <a:bodyPr anchor="t"/>
          <a:lstStyle/>
          <a:p>
            <a:r>
              <a:rPr lang="he-IL" sz="3300" dirty="0">
                <a:solidFill>
                  <a:schemeClr val="bg1"/>
                </a:solidFill>
                <a:latin typeface="Arial" panose="020B0604020202020204" pitchFamily="34" charset="0"/>
                <a:cs typeface="Arial" panose="020B0604020202020204" pitchFamily="34" charset="0"/>
              </a:rPr>
              <a:t>הפצת ידע</a:t>
            </a:r>
            <a:endParaRPr lang="en-US" sz="2100" dirty="0">
              <a:solidFill>
                <a:schemeClr val="bg1"/>
              </a:solidFill>
              <a:latin typeface="Arial" panose="020B0604020202020204" pitchFamily="34" charset="0"/>
              <a:cs typeface="Arial" panose="020B0604020202020204" pitchFamily="34" charset="0"/>
            </a:endParaRPr>
          </a:p>
        </p:txBody>
      </p:sp>
      <p:sp>
        <p:nvSpPr>
          <p:cNvPr id="6" name="מלבן: פינות אלכסוניות מעוגלות 5">
            <a:extLst>
              <a:ext uri="{FF2B5EF4-FFF2-40B4-BE49-F238E27FC236}">
                <a16:creationId xmlns:a16="http://schemas.microsoft.com/office/drawing/2014/main" xmlns="" id="{84021069-C3F5-4D82-968D-D0ABFADBA747}"/>
              </a:ext>
            </a:extLst>
          </p:cNvPr>
          <p:cNvSpPr/>
          <p:nvPr/>
        </p:nvSpPr>
        <p:spPr>
          <a:xfrm rot="16200000">
            <a:off x="-492467" y="1473869"/>
            <a:ext cx="1576138" cy="342900"/>
          </a:xfrm>
          <a:prstGeom prst="round2DiagRect">
            <a:avLst>
              <a:gd name="adj1" fmla="val 50000"/>
              <a:gd name="adj2" fmla="val 0"/>
            </a:avLst>
          </a:prstGeom>
          <a:solidFill>
            <a:srgbClr val="2F0C4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90000"/>
              </a:lnSpc>
              <a:spcBef>
                <a:spcPts val="1350"/>
              </a:spcBef>
              <a:spcAft>
                <a:spcPts val="0"/>
              </a:spcAft>
              <a:buClr>
                <a:srgbClr val="1F497D"/>
              </a:buClr>
              <a:defRPr/>
            </a:pPr>
            <a:r>
              <a:rPr lang="he-IL" sz="1650" dirty="0">
                <a:solidFill>
                  <a:prstClr val="white"/>
                </a:solidFill>
              </a:rPr>
              <a:t>   הפצת ידע</a:t>
            </a:r>
          </a:p>
        </p:txBody>
      </p:sp>
      <p:pic>
        <p:nvPicPr>
          <p:cNvPr id="5" name="גרפיקה 4" descr="מידע עם מילוי מלא">
            <a:extLst>
              <a:ext uri="{FF2B5EF4-FFF2-40B4-BE49-F238E27FC236}">
                <a16:creationId xmlns:a16="http://schemas.microsoft.com/office/drawing/2014/main" xmlns="" id="{7BC90FFE-CC03-4E2C-A3A7-3009C31300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49203" y="1995635"/>
            <a:ext cx="292797" cy="292797"/>
          </a:xfrm>
          <a:prstGeom prst="rect">
            <a:avLst/>
          </a:prstGeom>
        </p:spPr>
      </p:pic>
      <p:sp>
        <p:nvSpPr>
          <p:cNvPr id="11" name="TextBox 7">
            <a:extLst>
              <a:ext uri="{FF2B5EF4-FFF2-40B4-BE49-F238E27FC236}">
                <a16:creationId xmlns:a16="http://schemas.microsoft.com/office/drawing/2014/main" xmlns="" id="{C64DFC47-C2A6-4111-B124-558F72AC2F35}"/>
              </a:ext>
            </a:extLst>
          </p:cNvPr>
          <p:cNvSpPr txBox="1"/>
          <p:nvPr/>
        </p:nvSpPr>
        <p:spPr>
          <a:xfrm>
            <a:off x="2425544" y="546771"/>
            <a:ext cx="4531928" cy="1726114"/>
          </a:xfrm>
          <a:prstGeom prst="rect">
            <a:avLst/>
          </a:prstGeom>
          <a:noFill/>
        </p:spPr>
        <p:txBody>
          <a:bodyPr wrap="square" rtlCol="1">
            <a:spAutoFit/>
          </a:bodyPr>
          <a:lstStyle/>
          <a:p>
            <a:pPr fontAlgn="auto">
              <a:spcBef>
                <a:spcPts val="0"/>
              </a:spcBef>
              <a:spcAft>
                <a:spcPts val="0"/>
              </a:spcAft>
            </a:pPr>
            <a:r>
              <a:rPr lang="he-IL" dirty="0">
                <a:solidFill>
                  <a:srgbClr val="3A2558"/>
                </a:solidFill>
              </a:rPr>
              <a:t>המטרה</a:t>
            </a:r>
            <a:r>
              <a:rPr lang="he-IL" sz="1500" dirty="0">
                <a:solidFill>
                  <a:srgbClr val="3A2558"/>
                </a:solidFill>
              </a:rPr>
              <a:t>: </a:t>
            </a:r>
            <a:r>
              <a:rPr lang="he-IL" dirty="0">
                <a:solidFill>
                  <a:prstClr val="black"/>
                </a:solidFill>
              </a:rPr>
              <a:t>חיזוק יכולת מתן שירות וליווי לציבור עם עיוורון או לקות ראייה.</a:t>
            </a:r>
          </a:p>
          <a:p>
            <a:pPr fontAlgn="auto">
              <a:spcBef>
                <a:spcPts val="0"/>
              </a:spcBef>
              <a:spcAft>
                <a:spcPts val="0"/>
              </a:spcAft>
            </a:pPr>
            <a:endParaRPr lang="he-IL" sz="1500" dirty="0">
              <a:solidFill>
                <a:srgbClr val="EAA023"/>
              </a:solidFill>
            </a:endParaRPr>
          </a:p>
          <a:p>
            <a:pPr fontAlgn="auto">
              <a:spcBef>
                <a:spcPts val="0"/>
              </a:spcBef>
              <a:spcAft>
                <a:spcPts val="0"/>
              </a:spcAft>
            </a:pPr>
            <a:r>
              <a:rPr lang="he-IL" sz="1500" dirty="0">
                <a:solidFill>
                  <a:srgbClr val="3A2558"/>
                </a:solidFill>
              </a:rPr>
              <a:t>הדרך:</a:t>
            </a:r>
          </a:p>
          <a:p>
            <a:pPr fontAlgn="auto">
              <a:spcBef>
                <a:spcPts val="450"/>
              </a:spcBef>
              <a:spcAft>
                <a:spcPts val="0"/>
              </a:spcAft>
              <a:buClr>
                <a:srgbClr val="EAA023"/>
              </a:buClr>
              <a:defRPr/>
            </a:pPr>
            <a:endParaRPr lang="en-US" dirty="0">
              <a:solidFill>
                <a:prstClr val="black"/>
              </a:solidFill>
            </a:endParaRPr>
          </a:p>
          <a:p>
            <a:pPr fontAlgn="auto">
              <a:spcBef>
                <a:spcPts val="0"/>
              </a:spcBef>
              <a:spcAft>
                <a:spcPts val="0"/>
              </a:spcAft>
            </a:pPr>
            <a:endParaRPr lang="he-IL" dirty="0">
              <a:solidFill>
                <a:prstClr val="black"/>
              </a:solidFill>
            </a:endParaRPr>
          </a:p>
        </p:txBody>
      </p:sp>
      <p:sp>
        <p:nvSpPr>
          <p:cNvPr id="12" name="מלבן: פינות אלכסוניות מעוגלות 11">
            <a:extLst>
              <a:ext uri="{FF2B5EF4-FFF2-40B4-BE49-F238E27FC236}">
                <a16:creationId xmlns:a16="http://schemas.microsoft.com/office/drawing/2014/main" xmlns="" id="{756E5875-A6D0-40A4-A13B-460887B1BB16}"/>
              </a:ext>
            </a:extLst>
          </p:cNvPr>
          <p:cNvSpPr/>
          <p:nvPr/>
        </p:nvSpPr>
        <p:spPr>
          <a:xfrm>
            <a:off x="4581893" y="3313243"/>
            <a:ext cx="2175877" cy="1075277"/>
          </a:xfrm>
          <a:prstGeom prst="round2DiagRect">
            <a:avLst/>
          </a:prstGeom>
          <a:noFill/>
          <a:ln w="9525">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he-IL" sz="1200" dirty="0">
                <a:solidFill>
                  <a:srgbClr val="3B3B3B"/>
                </a:solidFill>
                <a:latin typeface="Arial" panose="020B0604020202020204" pitchFamily="34" charset="0"/>
                <a:cs typeface="Arial" panose="020B0604020202020204" pitchFamily="34" charset="0"/>
              </a:rPr>
              <a:t>מרכז ידע מקוון</a:t>
            </a:r>
            <a:r>
              <a:rPr lang="en-US" dirty="0">
                <a:solidFill>
                  <a:srgbClr val="3B3B3B"/>
                </a:solidFill>
                <a:latin typeface="Arial" panose="020B0604020202020204" pitchFamily="34" charset="0"/>
                <a:cs typeface="Arial" panose="020B0604020202020204" pitchFamily="34" charset="0"/>
              </a:rPr>
              <a:t/>
            </a:r>
            <a:br>
              <a:rPr lang="en-US" dirty="0">
                <a:solidFill>
                  <a:srgbClr val="3B3B3B"/>
                </a:solidFill>
                <a:latin typeface="Arial" panose="020B0604020202020204" pitchFamily="34" charset="0"/>
                <a:cs typeface="Arial" panose="020B0604020202020204" pitchFamily="34" charset="0"/>
              </a:rPr>
            </a:br>
            <a:r>
              <a:rPr lang="he-IL" sz="1050" dirty="0">
                <a:solidFill>
                  <a:prstClr val="black"/>
                </a:solidFill>
                <a:latin typeface="Arial" panose="020B0604020202020204" pitchFamily="34" charset="0"/>
                <a:cs typeface="Arial" panose="020B0604020202020204" pitchFamily="34" charset="0"/>
              </a:rPr>
              <a:t>מידע כתוב, סרטונים, מפגשים מקוונים מתועדים             </a:t>
            </a:r>
            <a:r>
              <a:rPr lang="en-US" sz="1050" u="sng" dirty="0">
                <a:solidFill>
                  <a:prstClr val="black"/>
                </a:solidFill>
                <a:latin typeface="Arial" panose="020B0604020202020204" pitchFamily="34" charset="0"/>
                <a:cs typeface="Arial" panose="020B0604020202020204" pitchFamily="34" charset="0"/>
                <a:hlinkClick r:id="rId6"/>
              </a:rPr>
              <a:t>info.migdalor.org.il</a:t>
            </a:r>
            <a:endParaRPr lang="he-IL" sz="1050" u="sng" dirty="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pPr>
            <a:endParaRPr lang="en-US" sz="1050" dirty="0">
              <a:solidFill>
                <a:srgbClr val="3B3B3B"/>
              </a:solidFill>
              <a:latin typeface="Arial" panose="020B0604020202020204" pitchFamily="34" charset="0"/>
              <a:cs typeface="Arial" panose="020B0604020202020204" pitchFamily="34" charset="0"/>
            </a:endParaRPr>
          </a:p>
        </p:txBody>
      </p:sp>
      <p:sp>
        <p:nvSpPr>
          <p:cNvPr id="13" name="מלבן: פינות אלכסוניות מעוגלות 12">
            <a:extLst>
              <a:ext uri="{FF2B5EF4-FFF2-40B4-BE49-F238E27FC236}">
                <a16:creationId xmlns:a16="http://schemas.microsoft.com/office/drawing/2014/main" xmlns="" id="{523F764D-390C-4EEC-B333-E1A3B7AA2473}"/>
              </a:ext>
            </a:extLst>
          </p:cNvPr>
          <p:cNvSpPr/>
          <p:nvPr/>
        </p:nvSpPr>
        <p:spPr>
          <a:xfrm>
            <a:off x="2269764" y="3313243"/>
            <a:ext cx="2226263" cy="1123869"/>
          </a:xfrm>
          <a:prstGeom prst="round2DiagRect">
            <a:avLst/>
          </a:prstGeom>
          <a:noFill/>
          <a:ln w="9525">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he-IL" sz="1200" dirty="0">
                <a:solidFill>
                  <a:srgbClr val="3B3B3B"/>
                </a:solidFill>
                <a:latin typeface="Arial" panose="020B0604020202020204" pitchFamily="34" charset="0"/>
                <a:cs typeface="Arial" panose="020B0604020202020204" pitchFamily="34" charset="0"/>
              </a:rPr>
              <a:t>יעוץ לנגישות שירות</a:t>
            </a:r>
            <a:r>
              <a:rPr lang="en-US" dirty="0">
                <a:solidFill>
                  <a:srgbClr val="3B3B3B"/>
                </a:solidFill>
                <a:latin typeface="Arial" panose="020B0604020202020204" pitchFamily="34" charset="0"/>
                <a:cs typeface="Arial" panose="020B0604020202020204" pitchFamily="34" charset="0"/>
              </a:rPr>
              <a:t/>
            </a:r>
            <a:br>
              <a:rPr lang="en-US" dirty="0">
                <a:solidFill>
                  <a:srgbClr val="3B3B3B"/>
                </a:solidFill>
                <a:latin typeface="Arial" panose="020B0604020202020204" pitchFamily="34" charset="0"/>
                <a:cs typeface="Arial" panose="020B0604020202020204" pitchFamily="34" charset="0"/>
              </a:rPr>
            </a:br>
            <a:r>
              <a:rPr lang="he-IL" sz="1050" dirty="0">
                <a:solidFill>
                  <a:prstClr val="black"/>
                </a:solidFill>
                <a:latin typeface="Arial" panose="020B0604020202020204" pitchFamily="34" charset="0"/>
                <a:cs typeface="Arial" panose="020B0604020202020204" pitchFamily="34" charset="0"/>
              </a:rPr>
              <a:t>הדרכה, בדיקות ומתן מענה עם מומחיות בעיוורון ולקויות ראייה.</a:t>
            </a:r>
            <a:endParaRPr lang="en-US" sz="1050" dirty="0">
              <a:solidFill>
                <a:srgbClr val="3B3B3B"/>
              </a:solidFill>
              <a:latin typeface="Arial" panose="020B0604020202020204" pitchFamily="34" charset="0"/>
              <a:cs typeface="Arial" panose="020B0604020202020204" pitchFamily="34" charset="0"/>
            </a:endParaRPr>
          </a:p>
        </p:txBody>
      </p:sp>
      <p:sp>
        <p:nvSpPr>
          <p:cNvPr id="14" name="מלבן: פינות אלכסוניות מעוגלות 13">
            <a:extLst>
              <a:ext uri="{FF2B5EF4-FFF2-40B4-BE49-F238E27FC236}">
                <a16:creationId xmlns:a16="http://schemas.microsoft.com/office/drawing/2014/main" xmlns="" id="{E740E721-74B4-4E2D-94C4-D034EACD6EE3}"/>
              </a:ext>
            </a:extLst>
          </p:cNvPr>
          <p:cNvSpPr/>
          <p:nvPr/>
        </p:nvSpPr>
        <p:spPr>
          <a:xfrm>
            <a:off x="2275534" y="1995635"/>
            <a:ext cx="2220493" cy="1219547"/>
          </a:xfrm>
          <a:prstGeom prst="round2DiagRect">
            <a:avLst/>
          </a:prstGeom>
          <a:noFill/>
          <a:ln w="9525">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he-IL" sz="1200" dirty="0">
                <a:solidFill>
                  <a:srgbClr val="3B3B3B"/>
                </a:solidFill>
                <a:latin typeface="Arial" panose="020B0604020202020204" pitchFamily="34" charset="0"/>
                <a:cs typeface="Arial" panose="020B0604020202020204" pitchFamily="34" charset="0"/>
              </a:rPr>
              <a:t>הרצאות, ימי עיון, </a:t>
            </a:r>
            <a:r>
              <a:rPr lang="en-US" sz="1200" dirty="0">
                <a:solidFill>
                  <a:srgbClr val="3B3B3B"/>
                </a:solidFill>
                <a:latin typeface="Arial" panose="020B0604020202020204" pitchFamily="34" charset="0"/>
                <a:cs typeface="Arial" panose="020B0604020202020204" pitchFamily="34" charset="0"/>
              </a:rPr>
              <a:t/>
            </a:r>
            <a:br>
              <a:rPr lang="en-US" sz="1200" dirty="0">
                <a:solidFill>
                  <a:srgbClr val="3B3B3B"/>
                </a:solidFill>
                <a:latin typeface="Arial" panose="020B0604020202020204" pitchFamily="34" charset="0"/>
                <a:cs typeface="Arial" panose="020B0604020202020204" pitchFamily="34" charset="0"/>
              </a:rPr>
            </a:br>
            <a:r>
              <a:rPr lang="he-IL" sz="1200" dirty="0">
                <a:solidFill>
                  <a:srgbClr val="3B3B3B"/>
                </a:solidFill>
                <a:latin typeface="Arial" panose="020B0604020202020204" pitchFamily="34" charset="0"/>
                <a:cs typeface="Arial" panose="020B0604020202020204" pitchFamily="34" charset="0"/>
              </a:rPr>
              <a:t>סדנאות חווייתיות </a:t>
            </a:r>
            <a:r>
              <a:rPr lang="en-US" sz="1200" dirty="0">
                <a:solidFill>
                  <a:srgbClr val="3B3B3B"/>
                </a:solidFill>
                <a:latin typeface="Arial" panose="020B0604020202020204" pitchFamily="34" charset="0"/>
                <a:cs typeface="Arial" panose="020B0604020202020204" pitchFamily="34" charset="0"/>
              </a:rPr>
              <a:t/>
            </a:r>
            <a:br>
              <a:rPr lang="en-US" sz="1200" dirty="0">
                <a:solidFill>
                  <a:srgbClr val="3B3B3B"/>
                </a:solidFill>
                <a:latin typeface="Arial" panose="020B0604020202020204" pitchFamily="34" charset="0"/>
                <a:cs typeface="Arial" panose="020B0604020202020204" pitchFamily="34" charset="0"/>
              </a:rPr>
            </a:br>
            <a:r>
              <a:rPr lang="he-IL" sz="1050" dirty="0">
                <a:solidFill>
                  <a:prstClr val="black"/>
                </a:solidFill>
                <a:latin typeface="Arial" panose="020B0604020202020204" pitchFamily="34" charset="0"/>
                <a:cs typeface="Arial" panose="020B0604020202020204" pitchFamily="34" charset="0"/>
              </a:rPr>
              <a:t>ע"פ תקנות שוויון זכויות לאנשים עם    מוגבלות (התאמות נגישות לשירות), תשע"ג-2013</a:t>
            </a:r>
          </a:p>
          <a:p>
            <a:pPr algn="ctr" fontAlgn="auto">
              <a:spcBef>
                <a:spcPts val="0"/>
              </a:spcBef>
              <a:spcAft>
                <a:spcPts val="0"/>
              </a:spcAft>
            </a:pPr>
            <a:endParaRPr lang="en-US" sz="1050" dirty="0">
              <a:solidFill>
                <a:srgbClr val="3B3B3B"/>
              </a:solidFill>
              <a:latin typeface="Arial" panose="020B0604020202020204" pitchFamily="34" charset="0"/>
              <a:cs typeface="Arial" panose="020B0604020202020204" pitchFamily="34" charset="0"/>
            </a:endParaRPr>
          </a:p>
        </p:txBody>
      </p:sp>
      <p:sp>
        <p:nvSpPr>
          <p:cNvPr id="15" name="מלבן: פינות אלכסוניות מעוגלות 14">
            <a:extLst>
              <a:ext uri="{FF2B5EF4-FFF2-40B4-BE49-F238E27FC236}">
                <a16:creationId xmlns:a16="http://schemas.microsoft.com/office/drawing/2014/main" xmlns="" id="{3B4E9344-A418-4D0A-8F53-829980591508}"/>
              </a:ext>
            </a:extLst>
          </p:cNvPr>
          <p:cNvSpPr/>
          <p:nvPr/>
        </p:nvSpPr>
        <p:spPr>
          <a:xfrm>
            <a:off x="4581893" y="1995635"/>
            <a:ext cx="2175877" cy="1219547"/>
          </a:xfrm>
          <a:prstGeom prst="round2DiagRect">
            <a:avLst/>
          </a:prstGeom>
          <a:noFill/>
          <a:ln w="9525">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he-IL" sz="1200" dirty="0">
                <a:solidFill>
                  <a:srgbClr val="3B3B3B"/>
                </a:solidFill>
                <a:latin typeface="Arial" panose="020B0604020202020204" pitchFamily="34" charset="0"/>
                <a:cs typeface="Arial" panose="020B0604020202020204" pitchFamily="34" charset="0"/>
              </a:rPr>
              <a:t>מרכז הדרכה – פיתוח והנחיית מפגשי מידע  פרונטליים או  מקוונים (</a:t>
            </a:r>
            <a:r>
              <a:rPr lang="en-US" sz="1200" dirty="0">
                <a:solidFill>
                  <a:srgbClr val="3B3B3B"/>
                </a:solidFill>
                <a:latin typeface="Arial" panose="020B0604020202020204" pitchFamily="34" charset="0"/>
                <a:cs typeface="Arial" panose="020B0604020202020204" pitchFamily="34" charset="0"/>
              </a:rPr>
              <a:t>webinar</a:t>
            </a:r>
            <a:r>
              <a:rPr lang="he-IL" sz="1200" dirty="0">
                <a:solidFill>
                  <a:srgbClr val="3B3B3B"/>
                </a:solidFill>
                <a:latin typeface="Arial" panose="020B0604020202020204" pitchFamily="34" charset="0"/>
                <a:cs typeface="Arial" panose="020B0604020202020204" pitchFamily="34" charset="0"/>
              </a:rPr>
              <a:t>)</a:t>
            </a:r>
            <a:r>
              <a:rPr lang="en-US" sz="1200" dirty="0">
                <a:solidFill>
                  <a:srgbClr val="3B3B3B"/>
                </a:solidFill>
                <a:latin typeface="Arial" panose="020B0604020202020204" pitchFamily="34" charset="0"/>
                <a:cs typeface="Arial" panose="020B0604020202020204" pitchFamily="34" charset="0"/>
              </a:rPr>
              <a:t/>
            </a:r>
            <a:br>
              <a:rPr lang="en-US" sz="1200" dirty="0">
                <a:solidFill>
                  <a:srgbClr val="3B3B3B"/>
                </a:solidFill>
                <a:latin typeface="Arial" panose="020B0604020202020204" pitchFamily="34" charset="0"/>
                <a:cs typeface="Arial" panose="020B0604020202020204" pitchFamily="34" charset="0"/>
              </a:rPr>
            </a:br>
            <a:r>
              <a:rPr lang="he-IL" sz="1050" dirty="0">
                <a:solidFill>
                  <a:prstClr val="black"/>
                </a:solidFill>
                <a:latin typeface="Arial" panose="020B0604020202020204" pitchFamily="34" charset="0"/>
                <a:cs typeface="Arial" panose="020B0604020202020204" pitchFamily="34" charset="0"/>
              </a:rPr>
              <a:t>לקהילה המקצועית, בני משפחה, נותני שירות וציבור עם מגבלות ראייה  </a:t>
            </a:r>
          </a:p>
          <a:p>
            <a:pPr algn="ctr" fontAlgn="auto">
              <a:spcBef>
                <a:spcPts val="0"/>
              </a:spcBef>
              <a:spcAft>
                <a:spcPts val="0"/>
              </a:spcAft>
            </a:pPr>
            <a:endParaRPr lang="en-US" sz="1050" dirty="0">
              <a:solidFill>
                <a:srgbClr val="3B3B3B"/>
              </a:solidFill>
              <a:latin typeface="Arial" panose="020B0604020202020204" pitchFamily="34" charset="0"/>
              <a:cs typeface="Arial" panose="020B0604020202020204" pitchFamily="34" charset="0"/>
            </a:endParaRPr>
          </a:p>
        </p:txBody>
      </p:sp>
      <p:grpSp>
        <p:nvGrpSpPr>
          <p:cNvPr id="8" name="קבוצה 7">
            <a:extLst>
              <a:ext uri="{FF2B5EF4-FFF2-40B4-BE49-F238E27FC236}">
                <a16:creationId xmlns:a16="http://schemas.microsoft.com/office/drawing/2014/main" xmlns="" id="{08C0D831-9AE7-492A-8222-56637304D9D1}"/>
              </a:ext>
            </a:extLst>
          </p:cNvPr>
          <p:cNvGrpSpPr/>
          <p:nvPr/>
        </p:nvGrpSpPr>
        <p:grpSpPr>
          <a:xfrm>
            <a:off x="640332" y="3313243"/>
            <a:ext cx="1713893" cy="1557247"/>
            <a:chOff x="531004" y="2246301"/>
            <a:chExt cx="2622331" cy="2382656"/>
          </a:xfrm>
        </p:grpSpPr>
        <p:pic>
          <p:nvPicPr>
            <p:cNvPr id="17" name="תמונה 16">
              <a:extLst>
                <a:ext uri="{FF2B5EF4-FFF2-40B4-BE49-F238E27FC236}">
                  <a16:creationId xmlns:a16="http://schemas.microsoft.com/office/drawing/2014/main" xmlns="" id="{8BE60901-951F-4085-8207-9DA909B9E4E4}"/>
                </a:ext>
              </a:extLst>
            </p:cNvPr>
            <p:cNvPicPr>
              <a:picLocks noChangeAspect="1"/>
            </p:cNvPicPr>
            <p:nvPr/>
          </p:nvPicPr>
          <p:blipFill>
            <a:blip r:embed="rId7">
              <a:duotone>
                <a:schemeClr val="bg2">
                  <a:shade val="45000"/>
                  <a:satMod val="135000"/>
                </a:schemeClr>
                <a:prstClr val="white"/>
              </a:duotone>
            </a:blip>
            <a:stretch>
              <a:fillRect/>
            </a:stretch>
          </p:blipFill>
          <p:spPr>
            <a:xfrm>
              <a:off x="531004" y="2246301"/>
              <a:ext cx="2622331" cy="2382656"/>
            </a:xfrm>
            <a:prstGeom prst="ellipse">
              <a:avLst/>
            </a:prstGeom>
          </p:spPr>
        </p:pic>
        <p:pic>
          <p:nvPicPr>
            <p:cNvPr id="3" name="תמונה 2" descr="תמונה שמכילה טקסט, אדם, אנשים&#10;&#10;התיאור נוצר באופן אוטומטי">
              <a:extLst>
                <a:ext uri="{FF2B5EF4-FFF2-40B4-BE49-F238E27FC236}">
                  <a16:creationId xmlns:a16="http://schemas.microsoft.com/office/drawing/2014/main" xmlns="" id="{8B36D3BE-7E1C-4AA3-A18B-A42CE7F3E2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00" r="12500"/>
            <a:stretch/>
          </p:blipFill>
          <p:spPr>
            <a:xfrm>
              <a:off x="757434" y="2305401"/>
              <a:ext cx="2266673" cy="2266673"/>
            </a:xfrm>
            <a:prstGeom prst="ellipse">
              <a:avLst/>
            </a:prstGeom>
          </p:spPr>
        </p:pic>
      </p:grpSp>
      <p:grpSp>
        <p:nvGrpSpPr>
          <p:cNvPr id="21" name="Google Shape;1570;p53">
            <a:extLst>
              <a:ext uri="{FF2B5EF4-FFF2-40B4-BE49-F238E27FC236}">
                <a16:creationId xmlns:a16="http://schemas.microsoft.com/office/drawing/2014/main" xmlns="" id="{42DC82C4-6057-458E-8723-012534ECAB57}"/>
              </a:ext>
            </a:extLst>
          </p:cNvPr>
          <p:cNvGrpSpPr/>
          <p:nvPr/>
        </p:nvGrpSpPr>
        <p:grpSpPr>
          <a:xfrm>
            <a:off x="3502012" y="4607816"/>
            <a:ext cx="1988030" cy="1514168"/>
            <a:chOff x="3804623" y="931514"/>
            <a:chExt cx="4311631" cy="3283920"/>
          </a:xfrm>
          <a:solidFill>
            <a:srgbClr val="3A2558"/>
          </a:solidFill>
        </p:grpSpPr>
        <p:grpSp>
          <p:nvGrpSpPr>
            <p:cNvPr id="22" name="Google Shape;1571;p53">
              <a:extLst>
                <a:ext uri="{FF2B5EF4-FFF2-40B4-BE49-F238E27FC236}">
                  <a16:creationId xmlns:a16="http://schemas.microsoft.com/office/drawing/2014/main" xmlns="" id="{EB0D115F-96E8-4D15-B4C9-6E890054BC22}"/>
                </a:ext>
              </a:extLst>
            </p:cNvPr>
            <p:cNvGrpSpPr/>
            <p:nvPr/>
          </p:nvGrpSpPr>
          <p:grpSpPr>
            <a:xfrm>
              <a:off x="3804623" y="931514"/>
              <a:ext cx="4311631" cy="3283920"/>
              <a:chOff x="3420275" y="729475"/>
              <a:chExt cx="4831500" cy="3679875"/>
            </a:xfrm>
            <a:grpFill/>
          </p:grpSpPr>
          <p:sp>
            <p:nvSpPr>
              <p:cNvPr id="24" name="Google Shape;1572;p53">
                <a:extLst>
                  <a:ext uri="{FF2B5EF4-FFF2-40B4-BE49-F238E27FC236}">
                    <a16:creationId xmlns:a16="http://schemas.microsoft.com/office/drawing/2014/main" xmlns="" id="{D61AE8C2-75D1-430F-A3B0-E9BC2839C6D0}"/>
                  </a:ext>
                </a:extLst>
              </p:cNvPr>
              <p:cNvSpPr/>
              <p:nvPr/>
            </p:nvSpPr>
            <p:spPr>
              <a:xfrm>
                <a:off x="3586250" y="883825"/>
                <a:ext cx="4503600" cy="2746200"/>
              </a:xfrm>
              <a:prstGeom prst="rect">
                <a:avLst/>
              </a:prstGeom>
              <a:grpFill/>
              <a:ln w="19050" cap="flat" cmpd="sng">
                <a:solidFill>
                  <a:schemeClr val="bg1"/>
                </a:solidFill>
                <a:prstDash val="solid"/>
                <a:round/>
                <a:headEnd type="none" w="sm" len="sm"/>
                <a:tailEnd type="none" w="sm" len="sm"/>
              </a:ln>
            </p:spPr>
            <p:txBody>
              <a:bodyPr spcFirstLastPara="1" wrap="square" lIns="68569" tIns="68569" rIns="68569" bIns="68569" anchor="ctr" anchorCtr="0">
                <a:noAutofit/>
              </a:bodyPr>
              <a:lstStyle/>
              <a:p>
                <a:pPr algn="l" rtl="0" fontAlgn="auto">
                  <a:spcBef>
                    <a:spcPts val="0"/>
                  </a:spcBef>
                  <a:spcAft>
                    <a:spcPts val="0"/>
                  </a:spcAft>
                </a:pPr>
                <a:endParaRPr>
                  <a:solidFill>
                    <a:prstClr val="black"/>
                  </a:solidFill>
                  <a:latin typeface="Assistant"/>
                  <a:cs typeface="Assistant"/>
                </a:endParaRPr>
              </a:p>
            </p:txBody>
          </p:sp>
          <p:sp>
            <p:nvSpPr>
              <p:cNvPr id="25" name="Google Shape;1573;p53">
                <a:extLst>
                  <a:ext uri="{FF2B5EF4-FFF2-40B4-BE49-F238E27FC236}">
                    <a16:creationId xmlns:a16="http://schemas.microsoft.com/office/drawing/2014/main" xmlns="" id="{06AE825A-B113-459E-9C24-B121F65327DB}"/>
                  </a:ext>
                </a:extLst>
              </p:cNvPr>
              <p:cNvSpPr/>
              <p:nvPr/>
            </p:nvSpPr>
            <p:spPr>
              <a:xfrm>
                <a:off x="5009044" y="3786200"/>
                <a:ext cx="1649975" cy="623150"/>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2F0C49"/>
              </a:solidFill>
              <a:ln w="19050" cap="flat" cmpd="sng">
                <a:solidFill>
                  <a:schemeClr val="bg1"/>
                </a:solidFill>
                <a:prstDash val="solid"/>
                <a:round/>
                <a:headEnd type="none" w="med" len="med"/>
                <a:tailEnd type="none" w="med" len="med"/>
              </a:ln>
            </p:spPr>
          </p:sp>
          <p:sp>
            <p:nvSpPr>
              <p:cNvPr id="26" name="Google Shape;1574;p53">
                <a:extLst>
                  <a:ext uri="{FF2B5EF4-FFF2-40B4-BE49-F238E27FC236}">
                    <a16:creationId xmlns:a16="http://schemas.microsoft.com/office/drawing/2014/main" xmlns="" id="{121EDC31-4996-41BC-B814-438FD94C0AE7}"/>
                  </a:ext>
                </a:extLst>
              </p:cNvPr>
              <p:cNvSpPr/>
              <p:nvPr/>
            </p:nvSpPr>
            <p:spPr>
              <a:xfrm>
                <a:off x="3420275" y="729475"/>
                <a:ext cx="4831500" cy="3056700"/>
              </a:xfrm>
              <a:prstGeom prst="roundRect">
                <a:avLst>
                  <a:gd name="adj" fmla="val 3857"/>
                </a:avLst>
              </a:prstGeom>
              <a:grpFill/>
              <a:ln w="19050" cap="flat" cmpd="sng">
                <a:solidFill>
                  <a:schemeClr val="bg1"/>
                </a:solidFill>
                <a:prstDash val="solid"/>
                <a:round/>
                <a:headEnd type="none" w="sm" len="sm"/>
                <a:tailEnd type="none" w="sm" len="sm"/>
              </a:ln>
            </p:spPr>
            <p:txBody>
              <a:bodyPr spcFirstLastPara="1" wrap="square" lIns="68569" tIns="68569" rIns="68569" bIns="68569" anchor="ctr" anchorCtr="0">
                <a:noAutofit/>
              </a:bodyPr>
              <a:lstStyle/>
              <a:p>
                <a:pPr algn="l" rtl="0" fontAlgn="auto">
                  <a:spcBef>
                    <a:spcPts val="0"/>
                  </a:spcBef>
                  <a:spcAft>
                    <a:spcPts val="0"/>
                  </a:spcAft>
                </a:pPr>
                <a:endParaRPr>
                  <a:solidFill>
                    <a:prstClr val="black"/>
                  </a:solidFill>
                  <a:latin typeface="Assistant"/>
                  <a:cs typeface="Assistant"/>
                </a:endParaRPr>
              </a:p>
            </p:txBody>
          </p:sp>
          <p:sp>
            <p:nvSpPr>
              <p:cNvPr id="27" name="Google Shape;1575;p53">
                <a:extLst>
                  <a:ext uri="{FF2B5EF4-FFF2-40B4-BE49-F238E27FC236}">
                    <a16:creationId xmlns:a16="http://schemas.microsoft.com/office/drawing/2014/main" xmlns="" id="{74A556B2-5759-4BBC-9441-C1CB6B7878C5}"/>
                  </a:ext>
                </a:extLst>
              </p:cNvPr>
              <p:cNvSpPr/>
              <p:nvPr/>
            </p:nvSpPr>
            <p:spPr>
              <a:xfrm>
                <a:off x="3453125" y="762775"/>
                <a:ext cx="4765800" cy="2990100"/>
              </a:xfrm>
              <a:prstGeom prst="roundRect">
                <a:avLst>
                  <a:gd name="adj" fmla="val 3282"/>
                </a:avLst>
              </a:prstGeom>
              <a:solidFill>
                <a:srgbClr val="2F0C49"/>
              </a:solidFill>
              <a:ln w="19050" cap="flat" cmpd="sng">
                <a:solidFill>
                  <a:schemeClr val="bg1"/>
                </a:solidFill>
                <a:prstDash val="solid"/>
                <a:round/>
                <a:headEnd type="none" w="sm" len="sm"/>
                <a:tailEnd type="none" w="sm" len="sm"/>
              </a:ln>
            </p:spPr>
            <p:txBody>
              <a:bodyPr spcFirstLastPara="1" wrap="square" lIns="68569" tIns="68569" rIns="68569" bIns="68569" anchor="ctr" anchorCtr="0">
                <a:noAutofit/>
              </a:bodyPr>
              <a:lstStyle/>
              <a:p>
                <a:pPr algn="l" rtl="0" fontAlgn="auto">
                  <a:spcBef>
                    <a:spcPts val="0"/>
                  </a:spcBef>
                  <a:spcAft>
                    <a:spcPts val="0"/>
                  </a:spcAft>
                </a:pPr>
                <a:endParaRPr>
                  <a:solidFill>
                    <a:prstClr val="black"/>
                  </a:solidFill>
                  <a:latin typeface="Assistant"/>
                  <a:cs typeface="Assistant"/>
                </a:endParaRPr>
              </a:p>
            </p:txBody>
          </p:sp>
        </p:grpSp>
        <p:cxnSp>
          <p:nvCxnSpPr>
            <p:cNvPr id="23" name="Google Shape;1576;p53">
              <a:extLst>
                <a:ext uri="{FF2B5EF4-FFF2-40B4-BE49-F238E27FC236}">
                  <a16:creationId xmlns:a16="http://schemas.microsoft.com/office/drawing/2014/main" xmlns="" id="{396875AD-040F-4C2E-84E6-DC9BBD0DC57B}"/>
                </a:ext>
              </a:extLst>
            </p:cNvPr>
            <p:cNvCxnSpPr/>
            <p:nvPr/>
          </p:nvCxnSpPr>
          <p:spPr>
            <a:xfrm>
              <a:off x="5238353" y="4162783"/>
              <a:ext cx="1451100" cy="0"/>
            </a:xfrm>
            <a:prstGeom prst="straightConnector1">
              <a:avLst/>
            </a:prstGeom>
            <a:grpFill/>
            <a:ln w="19050" cap="flat" cmpd="sng">
              <a:solidFill>
                <a:schemeClr val="bg1"/>
              </a:solidFill>
              <a:prstDash val="solid"/>
              <a:round/>
              <a:headEnd type="none" w="med" len="med"/>
              <a:tailEnd type="none" w="med" len="med"/>
            </a:ln>
          </p:spPr>
        </p:cxnSp>
      </p:grpSp>
      <p:pic>
        <p:nvPicPr>
          <p:cNvPr id="9" name="תמונה 8">
            <a:extLst>
              <a:ext uri="{FF2B5EF4-FFF2-40B4-BE49-F238E27FC236}">
                <a16:creationId xmlns:a16="http://schemas.microsoft.com/office/drawing/2014/main" xmlns="" id="{5E3A7562-17F7-44F7-955A-7862321C2323}"/>
              </a:ext>
            </a:extLst>
          </p:cNvPr>
          <p:cNvPicPr>
            <a:picLocks noChangeAspect="1"/>
          </p:cNvPicPr>
          <p:nvPr/>
        </p:nvPicPr>
        <p:blipFill>
          <a:blip r:embed="rId9"/>
          <a:stretch>
            <a:fillRect/>
          </a:stretch>
        </p:blipFill>
        <p:spPr>
          <a:xfrm>
            <a:off x="3538901" y="4731891"/>
            <a:ext cx="1884513" cy="1059521"/>
          </a:xfrm>
          <a:prstGeom prst="round2DiagRect">
            <a:avLst>
              <a:gd name="adj1" fmla="val 0"/>
              <a:gd name="adj2" fmla="val 0"/>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458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755576" y="1412776"/>
            <a:ext cx="7704856" cy="5016758"/>
          </a:xfrm>
          <a:prstGeom prst="rect">
            <a:avLst/>
          </a:prstGeom>
        </p:spPr>
        <p:txBody>
          <a:bodyPr wrap="square">
            <a:spAutoFit/>
          </a:bodyPr>
          <a:lstStyle/>
          <a:p>
            <a:pPr>
              <a:lnSpc>
                <a:spcPct val="200000"/>
              </a:lnSpc>
            </a:pPr>
            <a:r>
              <a:rPr lang="he-IL" sz="2800" b="1" dirty="0">
                <a:latin typeface="Guttman Yad-Brush" panose="02010401010101010101" pitchFamily="2" charset="-79"/>
                <a:cs typeface="+mn-cs"/>
              </a:rPr>
              <a:t>התינוק חייב ליצור אינטראקציה עם הדברים שהוא רואה. הוא חייב </a:t>
            </a:r>
            <a:r>
              <a:rPr lang="he-IL" sz="2800" b="1" dirty="0">
                <a:solidFill>
                  <a:srgbClr val="FF0000"/>
                </a:solidFill>
                <a:latin typeface="Guttman Yad-Brush" panose="02010401010101010101" pitchFamily="2" charset="-79"/>
                <a:cs typeface="+mn-cs"/>
              </a:rPr>
              <a:t>להתנסות</a:t>
            </a:r>
            <a:r>
              <a:rPr lang="he-IL" sz="2800" b="1" dirty="0">
                <a:latin typeface="Guttman Yad-Brush" panose="02010401010101010101" pitchFamily="2" charset="-79"/>
                <a:cs typeface="+mn-cs"/>
              </a:rPr>
              <a:t> בהם, </a:t>
            </a:r>
            <a:r>
              <a:rPr lang="he-IL" sz="2800" b="1" dirty="0">
                <a:solidFill>
                  <a:srgbClr val="0070C0"/>
                </a:solidFill>
                <a:latin typeface="Guttman Yad-Brush" panose="02010401010101010101" pitchFamily="2" charset="-79"/>
                <a:cs typeface="+mn-cs"/>
              </a:rPr>
              <a:t>לחקור</a:t>
            </a:r>
            <a:r>
              <a:rPr lang="he-IL" sz="2800" b="1" dirty="0">
                <a:latin typeface="Guttman Yad-Brush" panose="02010401010101010101" pitchFamily="2" charset="-79"/>
                <a:cs typeface="+mn-cs"/>
              </a:rPr>
              <a:t> אותם, </a:t>
            </a:r>
            <a:r>
              <a:rPr lang="he-IL" sz="2800" b="1" dirty="0">
                <a:solidFill>
                  <a:srgbClr val="00B050"/>
                </a:solidFill>
                <a:latin typeface="Guttman Yad-Brush" panose="02010401010101010101" pitchFamily="2" charset="-79"/>
                <a:cs typeface="+mn-cs"/>
              </a:rPr>
              <a:t>לבחון</a:t>
            </a:r>
            <a:r>
              <a:rPr lang="he-IL" sz="2800" b="1" dirty="0">
                <a:latin typeface="Guttman Yad-Brush" panose="02010401010101010101" pitchFamily="2" charset="-79"/>
                <a:cs typeface="+mn-cs"/>
              </a:rPr>
              <a:t> אותם, </a:t>
            </a:r>
            <a:r>
              <a:rPr lang="he-IL" sz="2800" b="1" dirty="0">
                <a:solidFill>
                  <a:srgbClr val="FF0066"/>
                </a:solidFill>
                <a:latin typeface="Guttman Yad-Brush" panose="02010401010101010101" pitchFamily="2" charset="-79"/>
                <a:cs typeface="+mn-cs"/>
              </a:rPr>
              <a:t>לנסות</a:t>
            </a:r>
            <a:r>
              <a:rPr lang="he-IL" sz="2800" b="1" dirty="0">
                <a:latin typeface="Guttman Yad-Brush" panose="02010401010101010101" pitchFamily="2" charset="-79"/>
                <a:cs typeface="+mn-cs"/>
              </a:rPr>
              <a:t> אותם, </a:t>
            </a:r>
            <a:r>
              <a:rPr lang="he-IL" sz="2800" b="1" dirty="0">
                <a:solidFill>
                  <a:srgbClr val="00FFFF"/>
                </a:solidFill>
                <a:latin typeface="Guttman Yad-Brush" panose="02010401010101010101" pitchFamily="2" charset="-79"/>
                <a:cs typeface="+mn-cs"/>
              </a:rPr>
              <a:t>לשחק</a:t>
            </a:r>
            <a:r>
              <a:rPr lang="he-IL" sz="2800" b="1" dirty="0">
                <a:latin typeface="Guttman Yad-Brush" panose="02010401010101010101" pitchFamily="2" charset="-79"/>
                <a:cs typeface="+mn-cs"/>
              </a:rPr>
              <a:t> עמם, </a:t>
            </a:r>
            <a:r>
              <a:rPr lang="he-IL" sz="2800" b="1" dirty="0">
                <a:solidFill>
                  <a:srgbClr val="CC3300"/>
                </a:solidFill>
                <a:latin typeface="Guttman Yad-Brush" panose="02010401010101010101" pitchFamily="2" charset="-79"/>
                <a:cs typeface="+mn-cs"/>
              </a:rPr>
              <a:t>לגעת</a:t>
            </a:r>
            <a:r>
              <a:rPr lang="he-IL" sz="2800" b="1" dirty="0">
                <a:latin typeface="Guttman Yad-Brush" panose="02010401010101010101" pitchFamily="2" charset="-79"/>
                <a:cs typeface="+mn-cs"/>
              </a:rPr>
              <a:t> בהם, </a:t>
            </a:r>
            <a:r>
              <a:rPr lang="he-IL" sz="2800" b="1" dirty="0">
                <a:solidFill>
                  <a:srgbClr val="7030A0"/>
                </a:solidFill>
                <a:latin typeface="Guttman Yad-Brush" panose="02010401010101010101" pitchFamily="2" charset="-79"/>
                <a:cs typeface="+mn-cs"/>
              </a:rPr>
              <a:t>לטעום</a:t>
            </a:r>
            <a:r>
              <a:rPr lang="he-IL" sz="2800" b="1" dirty="0">
                <a:latin typeface="Guttman Yad-Brush" panose="02010401010101010101" pitchFamily="2" charset="-79"/>
                <a:cs typeface="+mn-cs"/>
              </a:rPr>
              <a:t>, </a:t>
            </a:r>
            <a:r>
              <a:rPr lang="he-IL" sz="2800" b="1" dirty="0">
                <a:solidFill>
                  <a:srgbClr val="00B050"/>
                </a:solidFill>
                <a:latin typeface="Guttman Yad-Brush" panose="02010401010101010101" pitchFamily="2" charset="-79"/>
                <a:cs typeface="+mn-cs"/>
              </a:rPr>
              <a:t>להריח</a:t>
            </a:r>
            <a:r>
              <a:rPr lang="he-IL" sz="2800" b="1" dirty="0">
                <a:latin typeface="Guttman Yad-Brush" panose="02010401010101010101" pitchFamily="2" charset="-79"/>
                <a:cs typeface="+mn-cs"/>
              </a:rPr>
              <a:t> ו</a:t>
            </a:r>
            <a:r>
              <a:rPr lang="he-IL" sz="2800" b="1" dirty="0">
                <a:solidFill>
                  <a:srgbClr val="FFC000"/>
                </a:solidFill>
                <a:latin typeface="Guttman Yad-Brush" panose="02010401010101010101" pitchFamily="2" charset="-79"/>
                <a:cs typeface="+mn-cs"/>
              </a:rPr>
              <a:t>לשמוע</a:t>
            </a:r>
            <a:r>
              <a:rPr lang="he-IL" sz="2800" b="1" dirty="0">
                <a:latin typeface="Guttman Yad-Brush" panose="02010401010101010101" pitchFamily="2" charset="-79"/>
                <a:cs typeface="+mn-cs"/>
              </a:rPr>
              <a:t> אותם</a:t>
            </a:r>
            <a:r>
              <a:rPr lang="he-IL" sz="2800" b="1" dirty="0" smtClean="0">
                <a:latin typeface="Guttman Yad-Brush" panose="02010401010101010101" pitchFamily="2" charset="-79"/>
                <a:cs typeface="+mn-cs"/>
              </a:rPr>
              <a:t>.</a:t>
            </a:r>
          </a:p>
          <a:p>
            <a:pPr>
              <a:lnSpc>
                <a:spcPct val="200000"/>
              </a:lnSpc>
            </a:pPr>
            <a:endParaRPr lang="he-IL" sz="2400" dirty="0">
              <a:latin typeface="Guttman Yad-Brush" panose="02010401010101010101" pitchFamily="2" charset="-79"/>
              <a:cs typeface="Guttman Yad-Brush" panose="02010401010101010101" pitchFamily="2" charset="-79"/>
            </a:endParaRPr>
          </a:p>
          <a:p>
            <a:pPr>
              <a:lnSpc>
                <a:spcPct val="200000"/>
              </a:lnSpc>
            </a:pPr>
            <a:r>
              <a:rPr lang="he-IL" sz="2400" dirty="0" smtClean="0">
                <a:latin typeface="Guttman Yad-Brush" panose="02010401010101010101" pitchFamily="2" charset="-79"/>
                <a:cs typeface="Guttman Yad-Brush" panose="02010401010101010101" pitchFamily="2" charset="-79"/>
              </a:rPr>
              <a:t>מתוך הספר </a:t>
            </a:r>
            <a:r>
              <a:rPr lang="he-IL" sz="2400" dirty="0">
                <a:latin typeface="Guttman Yad-Brush" panose="02010401010101010101" pitchFamily="2" charset="-79"/>
                <a:cs typeface="Guttman Yad-Brush" panose="02010401010101010101" pitchFamily="2" charset="-79"/>
              </a:rPr>
              <a:t>"</a:t>
            </a:r>
            <a:r>
              <a:rPr lang="he-IL" sz="2400" dirty="0" smtClean="0">
                <a:latin typeface="Guttman Yad-Brush" panose="02010401010101010101" pitchFamily="2" charset="-79"/>
                <a:cs typeface="Guttman Yad-Brush" panose="02010401010101010101" pitchFamily="2" charset="-79"/>
              </a:rPr>
              <a:t>האיש שהעז לראות רוברט </a:t>
            </a:r>
            <a:r>
              <a:rPr lang="he-IL" sz="2400" dirty="0" err="1" smtClean="0">
                <a:latin typeface="Guttman Yad-Brush" panose="02010401010101010101" pitchFamily="2" charset="-79"/>
                <a:cs typeface="Guttman Yad-Brush" panose="02010401010101010101" pitchFamily="2" charset="-79"/>
              </a:rPr>
              <a:t>קרסון</a:t>
            </a:r>
            <a:r>
              <a:rPr lang="he-IL" sz="2400" dirty="0" smtClean="0">
                <a:latin typeface="Guttman Yad-Brush" panose="02010401010101010101" pitchFamily="2" charset="-79"/>
                <a:cs typeface="Guttman Yad-Brush" panose="02010401010101010101" pitchFamily="2" charset="-79"/>
              </a:rPr>
              <a:t>"</a:t>
            </a:r>
            <a:endParaRPr lang="he-IL" sz="2400" dirty="0">
              <a:latin typeface="Guttman Yad-Brush" panose="02010401010101010101" pitchFamily="2" charset="-79"/>
              <a:cs typeface="Guttman Yad-Brush" panose="02010401010101010101" pitchFamily="2" charset="-79"/>
            </a:endParaRPr>
          </a:p>
        </p:txBody>
      </p:sp>
      <p:sp>
        <p:nvSpPr>
          <p:cNvPr id="3" name="TextBox 2"/>
          <p:cNvSpPr txBox="1"/>
          <p:nvPr/>
        </p:nvSpPr>
        <p:spPr>
          <a:xfrm>
            <a:off x="5508104" y="701605"/>
            <a:ext cx="3096344" cy="707886"/>
          </a:xfrm>
          <a:prstGeom prst="rect">
            <a:avLst/>
          </a:prstGeom>
          <a:noFill/>
        </p:spPr>
        <p:txBody>
          <a:bodyPr wrap="square" rtlCol="1">
            <a:spAutoFit/>
          </a:bodyPr>
          <a:lstStyle/>
          <a:p>
            <a:pPr algn="ctr"/>
            <a:r>
              <a:rPr lang="he-IL" sz="4000" dirty="0" smtClean="0"/>
              <a:t>גיל רך :  3 - 0 </a:t>
            </a:r>
          </a:p>
        </p:txBody>
      </p:sp>
    </p:spTree>
    <p:extLst>
      <p:ext uri="{BB962C8B-B14F-4D97-AF65-F5344CB8AC3E}">
        <p14:creationId xmlns:p14="http://schemas.microsoft.com/office/powerpoint/2010/main" val="2409934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928992" cy="6552727"/>
          </a:xfrm>
          <a:prstGeom prst="rect">
            <a:avLst/>
          </a:prstGeom>
        </p:spPr>
      </p:pic>
      <p:pic>
        <p:nvPicPr>
          <p:cNvPr id="7" name="תמונה 6" descr="C:\Users\ety\OneDrive‏ - Rashi Foundation\לוגו\מיתוג חדש\לוגו מגדל אור.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50" t="7650" r="34285" b="50810"/>
          <a:stretch/>
        </p:blipFill>
        <p:spPr bwMode="auto">
          <a:xfrm>
            <a:off x="3563888" y="1014014"/>
            <a:ext cx="2246207" cy="2250366"/>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3059832" y="3238432"/>
            <a:ext cx="2667595" cy="92333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5400" b="1" i="0" u="none" strike="noStrike" kern="1200" cap="none" spc="0" normalizeH="0" baseline="0" noProof="0" dirty="0" smtClean="0">
                <a:ln>
                  <a:noFill/>
                </a:ln>
                <a:solidFill>
                  <a:srgbClr val="1E793C"/>
                </a:solidFill>
                <a:effectLst/>
                <a:uLnTx/>
                <a:uFillTx/>
                <a:latin typeface="Arial Black" panose="020B0A04020102020204" pitchFamily="34" charset="0"/>
                <a:ea typeface="+mn-ea"/>
                <a:cs typeface="Gisha" panose="020B0502040204020203" pitchFamily="34" charset="-79"/>
              </a:rPr>
              <a:t>תודה</a:t>
            </a:r>
            <a:r>
              <a:rPr kumimoji="0" lang="he-IL" sz="5400" b="1" i="0" u="none" strike="noStrike" kern="1200" cap="none" spc="0" normalizeH="0" baseline="0" noProof="0" dirty="0">
                <a:ln>
                  <a:noFill/>
                </a:ln>
                <a:solidFill>
                  <a:srgbClr val="1E793C"/>
                </a:solidFill>
                <a:effectLst/>
                <a:uLnTx/>
                <a:uFillTx/>
                <a:latin typeface="Arial Black" panose="020B0A04020102020204" pitchFamily="34" charset="0"/>
                <a:ea typeface="+mn-ea"/>
                <a:cs typeface="Gisha" panose="020B0502040204020203" pitchFamily="34" charset="-79"/>
              </a:rPr>
              <a:t>!</a:t>
            </a:r>
          </a:p>
        </p:txBody>
      </p:sp>
      <p:sp>
        <p:nvSpPr>
          <p:cNvPr id="2" name="TextBox 1"/>
          <p:cNvSpPr txBox="1"/>
          <p:nvPr/>
        </p:nvSpPr>
        <p:spPr>
          <a:xfrm>
            <a:off x="1518639" y="4806304"/>
            <a:ext cx="6336704" cy="1569660"/>
          </a:xfrm>
          <a:prstGeom prst="rect">
            <a:avLst/>
          </a:prstGeom>
          <a:noFill/>
        </p:spPr>
        <p:txBody>
          <a:bodyPr wrap="square" rtlCol="1">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2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מרכז הידע | </a:t>
            </a:r>
            <a:r>
              <a:rPr kumimoji="0" lang="en-US" sz="2400" b="0" i="0" u="sng"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https://info.migdalor.org.il</a:t>
            </a:r>
            <a:r>
              <a:rPr kumimoji="0" lang="he-IL" sz="2400" b="0" i="0" u="sng" strike="noStrike" kern="1200" cap="none" spc="0" normalizeH="0" baseline="0" noProof="0" dirty="0" smtClean="0">
                <a:ln>
                  <a:noFill/>
                </a:ln>
                <a:solidFill>
                  <a:prstClr val="black"/>
                </a:solidFill>
                <a:effectLst/>
                <a:uLnTx/>
                <a:uFillTx/>
                <a:latin typeface="Arial" pitchFamily="34" charset="0"/>
                <a:ea typeface="+mn-ea"/>
                <a:cs typeface="Arial" pitchFamily="34" charset="0"/>
                <a:hlinkClick r:id="rId4"/>
              </a:rPr>
              <a:t>/</a:t>
            </a:r>
            <a:endParaRPr kumimoji="0" lang="he-IL" sz="2400" b="0" i="0" u="sng"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2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אתר | </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https://www.migdalor.org.il</a:t>
            </a:r>
            <a:endParaRPr kumimoji="0" lang="he-IL"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9497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מציין מיקום תוכן 2"/>
          <p:cNvSpPr>
            <a:spLocks noGrp="1"/>
          </p:cNvSpPr>
          <p:nvPr>
            <p:ph idx="1"/>
          </p:nvPr>
        </p:nvSpPr>
        <p:spPr>
          <a:xfrm>
            <a:off x="179512" y="1700808"/>
            <a:ext cx="8691264" cy="4032447"/>
          </a:xfrm>
        </p:spPr>
        <p:txBody>
          <a:bodyPr/>
          <a:lstStyle/>
          <a:p>
            <a:pPr lvl="0" eaLnBrk="1" hangingPunct="1">
              <a:lnSpc>
                <a:spcPct val="150000"/>
              </a:lnSpc>
              <a:buFont typeface="Wingdings" panose="05000000000000000000" pitchFamily="2" charset="2"/>
              <a:buChar char="§"/>
              <a:defRPr/>
            </a:pPr>
            <a:r>
              <a:rPr lang="he-IL" sz="2000" b="1" kern="0" dirty="0" smtClean="0">
                <a:solidFill>
                  <a:srgbClr val="000000"/>
                </a:solidFill>
                <a:latin typeface="Tahoma" panose="020B0604030504040204" pitchFamily="34" charset="0"/>
                <a:ea typeface="Tahoma" panose="020B0604030504040204" pitchFamily="34" charset="0"/>
              </a:rPr>
              <a:t>היעדר חיקוי </a:t>
            </a:r>
            <a:r>
              <a:rPr lang="he-IL" sz="2000" kern="0" dirty="0" smtClean="0">
                <a:solidFill>
                  <a:srgbClr val="000000"/>
                </a:solidFill>
                <a:latin typeface="Tahoma" panose="020B0604030504040204" pitchFamily="34" charset="0"/>
                <a:ea typeface="Tahoma" panose="020B0604030504040204" pitchFamily="34" charset="0"/>
              </a:rPr>
              <a:t>- אין למידה אקראית, לימוד העולם באמצעות </a:t>
            </a:r>
            <a:r>
              <a:rPr lang="he-IL" sz="2000" kern="0" dirty="0">
                <a:solidFill>
                  <a:srgbClr val="000000"/>
                </a:solidFill>
                <a:latin typeface="Tahoma" panose="020B0604030504040204" pitchFamily="34" charset="0"/>
                <a:ea typeface="Tahoma" panose="020B0604030504040204" pitchFamily="34" charset="0"/>
              </a:rPr>
              <a:t>תיווך ושימוש בחושים </a:t>
            </a:r>
            <a:r>
              <a:rPr lang="he-IL" sz="2000" kern="0" dirty="0" smtClean="0">
                <a:solidFill>
                  <a:srgbClr val="000000"/>
                </a:solidFill>
                <a:latin typeface="Tahoma" panose="020B0604030504040204" pitchFamily="34" charset="0"/>
                <a:ea typeface="Tahoma" panose="020B0604030504040204" pitchFamily="34" charset="0"/>
              </a:rPr>
              <a:t>אחרים . </a:t>
            </a:r>
            <a:endParaRPr lang="he-IL" sz="2000" kern="0" dirty="0">
              <a:solidFill>
                <a:srgbClr val="000000"/>
              </a:solidFill>
              <a:latin typeface="Tahoma" panose="020B0604030504040204" pitchFamily="34" charset="0"/>
              <a:ea typeface="Tahoma" panose="020B0604030504040204" pitchFamily="34" charset="0"/>
            </a:endParaRPr>
          </a:p>
          <a:p>
            <a:pPr lvl="0" eaLnBrk="1" hangingPunct="1">
              <a:lnSpc>
                <a:spcPct val="150000"/>
              </a:lnSpc>
              <a:buFont typeface="Wingdings" panose="05000000000000000000" pitchFamily="2" charset="2"/>
              <a:buChar char="§"/>
              <a:defRPr/>
            </a:pPr>
            <a:r>
              <a:rPr lang="he-IL" sz="2000" b="1" kern="0" dirty="0" smtClean="0">
                <a:solidFill>
                  <a:srgbClr val="000000"/>
                </a:solidFill>
                <a:latin typeface="Tahoma" panose="020B0604030504040204" pitchFamily="34" charset="0"/>
                <a:ea typeface="Tahoma" panose="020B0604030504040204" pitchFamily="34" charset="0"/>
              </a:rPr>
              <a:t>תקשורת</a:t>
            </a:r>
            <a:r>
              <a:rPr lang="he-IL" sz="2000" kern="0" dirty="0" smtClean="0">
                <a:solidFill>
                  <a:srgbClr val="000000"/>
                </a:solidFill>
                <a:latin typeface="Tahoma" panose="020B0604030504040204" pitchFamily="34" charset="0"/>
                <a:ea typeface="Tahoma" panose="020B0604030504040204" pitchFamily="34" charset="0"/>
              </a:rPr>
              <a:t> -  </a:t>
            </a:r>
            <a:r>
              <a:rPr lang="he-IL" sz="2000" kern="0" dirty="0">
                <a:solidFill>
                  <a:srgbClr val="000000"/>
                </a:solidFill>
                <a:latin typeface="Tahoma" panose="020B0604030504040204" pitchFamily="34" charset="0"/>
                <a:ea typeface="Tahoma" panose="020B0604030504040204" pitchFamily="34" charset="0"/>
              </a:rPr>
              <a:t>קשר עין עם הסביבה.</a:t>
            </a:r>
          </a:p>
          <a:p>
            <a:pPr lvl="0" eaLnBrk="1" hangingPunct="1">
              <a:lnSpc>
                <a:spcPct val="150000"/>
              </a:lnSpc>
              <a:buFont typeface="Wingdings" panose="05000000000000000000" pitchFamily="2" charset="2"/>
              <a:buChar char="§"/>
              <a:defRPr/>
            </a:pPr>
            <a:r>
              <a:rPr lang="he-IL" sz="2000" b="1" kern="0" dirty="0">
                <a:solidFill>
                  <a:srgbClr val="000000"/>
                </a:solidFill>
                <a:latin typeface="Tahoma" panose="020B0604030504040204" pitchFamily="34" charset="0"/>
                <a:ea typeface="Tahoma" panose="020B0604030504040204" pitchFamily="34" charset="0"/>
              </a:rPr>
              <a:t>מוטוריקה עדינה </a:t>
            </a:r>
            <a:r>
              <a:rPr lang="he-IL" sz="2000" b="1" kern="0" dirty="0" smtClean="0">
                <a:solidFill>
                  <a:srgbClr val="000000"/>
                </a:solidFill>
                <a:latin typeface="Tahoma" panose="020B0604030504040204" pitchFamily="34" charset="0"/>
                <a:ea typeface="Tahoma" panose="020B0604030504040204" pitchFamily="34" charset="0"/>
              </a:rPr>
              <a:t>וגסה - </a:t>
            </a:r>
            <a:r>
              <a:rPr lang="he-IL" sz="2000" kern="0" dirty="0">
                <a:solidFill>
                  <a:srgbClr val="000000"/>
                </a:solidFill>
                <a:latin typeface="Tahoma" panose="020B0604030504040204" pitchFamily="34" charset="0"/>
                <a:ea typeface="Tahoma" panose="020B0604030504040204" pitchFamily="34" charset="0"/>
              </a:rPr>
              <a:t>שימוש בידיים, משחק , תנועה וניידות </a:t>
            </a:r>
          </a:p>
          <a:p>
            <a:pPr lvl="0" eaLnBrk="1" hangingPunct="1">
              <a:lnSpc>
                <a:spcPct val="150000"/>
              </a:lnSpc>
              <a:buFont typeface="Wingdings" panose="05000000000000000000" pitchFamily="2" charset="2"/>
              <a:buChar char="§"/>
              <a:defRPr/>
            </a:pPr>
            <a:r>
              <a:rPr lang="he-IL" sz="2000" b="1" kern="0" dirty="0">
                <a:solidFill>
                  <a:srgbClr val="000000"/>
                </a:solidFill>
                <a:latin typeface="Tahoma" panose="020B0604030504040204" pitchFamily="34" charset="0"/>
                <a:ea typeface="Tahoma" panose="020B0604030504040204" pitchFamily="34" charset="0"/>
              </a:rPr>
              <a:t>תפקודי יום </a:t>
            </a:r>
            <a:r>
              <a:rPr lang="he-IL" sz="2000" b="1" kern="0" dirty="0" smtClean="0">
                <a:solidFill>
                  <a:srgbClr val="000000"/>
                </a:solidFill>
                <a:latin typeface="Tahoma" panose="020B0604030504040204" pitchFamily="34" charset="0"/>
                <a:ea typeface="Tahoma" panose="020B0604030504040204" pitchFamily="34" charset="0"/>
              </a:rPr>
              <a:t>יום</a:t>
            </a:r>
            <a:r>
              <a:rPr lang="he-IL" sz="2000" kern="0" dirty="0" smtClean="0">
                <a:solidFill>
                  <a:srgbClr val="000000"/>
                </a:solidFill>
                <a:latin typeface="Tahoma" panose="020B0604030504040204" pitchFamily="34" charset="0"/>
                <a:ea typeface="Tahoma" panose="020B0604030504040204" pitchFamily="34" charset="0"/>
              </a:rPr>
              <a:t>: משחק</a:t>
            </a:r>
            <a:r>
              <a:rPr lang="he-IL" sz="2000" kern="0" dirty="0">
                <a:solidFill>
                  <a:srgbClr val="000000"/>
                </a:solidFill>
                <a:latin typeface="Tahoma" panose="020B0604030504040204" pitchFamily="34" charset="0"/>
                <a:ea typeface="Tahoma" panose="020B0604030504040204" pitchFamily="34" charset="0"/>
              </a:rPr>
              <a:t>, אכילה, </a:t>
            </a:r>
            <a:r>
              <a:rPr lang="he-IL" sz="2000" kern="0" dirty="0" smtClean="0">
                <a:solidFill>
                  <a:srgbClr val="000000"/>
                </a:solidFill>
                <a:latin typeface="Tahoma" panose="020B0604030504040204" pitchFamily="34" charset="0"/>
                <a:ea typeface="Tahoma" panose="020B0604030504040204" pitchFamily="34" charset="0"/>
              </a:rPr>
              <a:t>לבישה- היעדר חיקוי </a:t>
            </a:r>
            <a:r>
              <a:rPr lang="he-IL" sz="2000" kern="0" dirty="0">
                <a:solidFill>
                  <a:srgbClr val="000000"/>
                </a:solidFill>
                <a:latin typeface="Tahoma" panose="020B0604030504040204" pitchFamily="34" charset="0"/>
                <a:ea typeface="Tahoma" panose="020B0604030504040204" pitchFamily="34" charset="0"/>
              </a:rPr>
              <a:t>כמנוף ללמידת הרגלים </a:t>
            </a:r>
            <a:r>
              <a:rPr lang="he-IL" sz="2000" kern="0" dirty="0" smtClean="0">
                <a:solidFill>
                  <a:srgbClr val="000000"/>
                </a:solidFill>
                <a:latin typeface="Tahoma" panose="020B0604030504040204" pitchFamily="34" charset="0"/>
                <a:ea typeface="Tahoma" panose="020B0604030504040204" pitchFamily="34" charset="0"/>
              </a:rPr>
              <a:t>תפקודיים</a:t>
            </a:r>
          </a:p>
          <a:p>
            <a:pPr eaLnBrk="1" hangingPunct="1">
              <a:lnSpc>
                <a:spcPct val="150000"/>
              </a:lnSpc>
              <a:buFont typeface="Wingdings" panose="05000000000000000000" pitchFamily="2" charset="2"/>
              <a:buChar char="§"/>
              <a:defRPr/>
            </a:pPr>
            <a:r>
              <a:rPr lang="he-IL" sz="2000" b="1" kern="0" dirty="0">
                <a:solidFill>
                  <a:srgbClr val="000000"/>
                </a:solidFill>
                <a:latin typeface="Tahoma" panose="020B0604030504040204" pitchFamily="34" charset="0"/>
                <a:ea typeface="Tahoma" panose="020B0604030504040204" pitchFamily="34" charset="0"/>
              </a:rPr>
              <a:t>הבנת העולם</a:t>
            </a:r>
            <a:r>
              <a:rPr lang="he-IL" sz="2000" kern="0" dirty="0">
                <a:solidFill>
                  <a:srgbClr val="000000"/>
                </a:solidFill>
                <a:latin typeface="Tahoma" panose="020B0604030504040204" pitchFamily="34" charset="0"/>
                <a:ea typeface="Tahoma" panose="020B0604030504040204" pitchFamily="34" charset="0"/>
              </a:rPr>
              <a:t>: מושגים, מידע  שלם , סיבה ותוצאה-צורך בתיווך תוך שימוש בחושים אחרים</a:t>
            </a:r>
            <a:r>
              <a:rPr lang="he-IL" sz="2000" kern="0" dirty="0" smtClean="0">
                <a:solidFill>
                  <a:srgbClr val="000000"/>
                </a:solidFill>
                <a:latin typeface="Tahoma" panose="020B0604030504040204" pitchFamily="34" charset="0"/>
                <a:ea typeface="Tahoma" panose="020B0604030504040204" pitchFamily="34" charset="0"/>
              </a:rPr>
              <a:t>.</a:t>
            </a:r>
          </a:p>
          <a:p>
            <a:pPr eaLnBrk="1" hangingPunct="1">
              <a:lnSpc>
                <a:spcPct val="150000"/>
              </a:lnSpc>
              <a:buFont typeface="Wingdings" panose="05000000000000000000" pitchFamily="2" charset="2"/>
              <a:buChar char="§"/>
              <a:defRPr/>
            </a:pPr>
            <a:r>
              <a:rPr lang="he-IL" sz="2000" b="1" kern="0" dirty="0" err="1" smtClean="0">
                <a:solidFill>
                  <a:srgbClr val="000000"/>
                </a:solidFill>
                <a:latin typeface="Tahoma" panose="020B0604030504040204" pitchFamily="34" charset="0"/>
                <a:ea typeface="Tahoma" panose="020B0604030504040204" pitchFamily="34" charset="0"/>
              </a:rPr>
              <a:t>מניוריזם</a:t>
            </a:r>
            <a:r>
              <a:rPr lang="he-IL" sz="2000" b="1" kern="0" dirty="0" smtClean="0">
                <a:solidFill>
                  <a:srgbClr val="000000"/>
                </a:solidFill>
                <a:latin typeface="Tahoma" panose="020B0604030504040204" pitchFamily="34" charset="0"/>
                <a:ea typeface="Tahoma" panose="020B0604030504040204" pitchFamily="34" charset="0"/>
              </a:rPr>
              <a:t>- </a:t>
            </a:r>
            <a:r>
              <a:rPr lang="he-IL" sz="2000" kern="0" dirty="0" smtClean="0">
                <a:solidFill>
                  <a:srgbClr val="000000"/>
                </a:solidFill>
                <a:latin typeface="Tahoma" panose="020B0604030504040204" pitchFamily="34" charset="0"/>
                <a:ea typeface="Tahoma" panose="020B0604030504040204" pitchFamily="34" charset="0"/>
              </a:rPr>
              <a:t>לילדים עם עיוורון מוחלט לאורך כל החיים</a:t>
            </a:r>
            <a:endParaRPr lang="he-IL" sz="2000" kern="0" dirty="0">
              <a:solidFill>
                <a:srgbClr val="000000"/>
              </a:solidFill>
              <a:latin typeface="Arial"/>
            </a:endParaRPr>
          </a:p>
          <a:p>
            <a:pPr lvl="0" eaLnBrk="1" hangingPunct="1">
              <a:lnSpc>
                <a:spcPct val="150000"/>
              </a:lnSpc>
              <a:buFont typeface="Wingdings" panose="05000000000000000000" pitchFamily="2" charset="2"/>
              <a:buChar char="§"/>
              <a:defRPr/>
            </a:pPr>
            <a:endParaRPr lang="he-IL" sz="2000" kern="0" dirty="0" smtClean="0">
              <a:solidFill>
                <a:srgbClr val="000000"/>
              </a:solidFill>
              <a:latin typeface="Tahoma" panose="020B0604030504040204" pitchFamily="34" charset="0"/>
              <a:ea typeface="Tahoma" panose="020B0604030504040204" pitchFamily="34" charset="0"/>
            </a:endParaRPr>
          </a:p>
          <a:p>
            <a:pPr marL="0" lvl="0" indent="0" eaLnBrk="1" hangingPunct="1">
              <a:lnSpc>
                <a:spcPct val="150000"/>
              </a:lnSpc>
              <a:buNone/>
              <a:defRPr/>
            </a:pPr>
            <a:endParaRPr lang="he-IL" altLang="he-IL" sz="2000" dirty="0" smtClean="0"/>
          </a:p>
        </p:txBody>
      </p:sp>
      <p:sp>
        <p:nvSpPr>
          <p:cNvPr id="2" name="מלבן 1"/>
          <p:cNvSpPr/>
          <p:nvPr/>
        </p:nvSpPr>
        <p:spPr>
          <a:xfrm>
            <a:off x="5076056" y="692696"/>
            <a:ext cx="3794720" cy="37174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eaLnBrk="0" hangingPunct="0"/>
            <a:r>
              <a:rPr lang="he-IL" sz="2400" b="1" dirty="0" smtClean="0">
                <a:solidFill>
                  <a:prstClr val="white"/>
                </a:solidFill>
              </a:rPr>
              <a:t>השלכות מרכזיות </a:t>
            </a:r>
            <a:r>
              <a:rPr lang="he-IL" sz="2400" b="1" dirty="0">
                <a:solidFill>
                  <a:prstClr val="white"/>
                </a:solidFill>
              </a:rPr>
              <a:t>– בגיל </a:t>
            </a:r>
            <a:r>
              <a:rPr lang="he-IL" sz="2400" b="1" dirty="0" smtClean="0">
                <a:solidFill>
                  <a:prstClr val="white"/>
                </a:solidFill>
              </a:rPr>
              <a:t>הרך</a:t>
            </a:r>
            <a:endParaRPr lang="he-IL" sz="2400" b="1" dirty="0">
              <a:solidFill>
                <a:prstClr val="white"/>
              </a:solidFill>
            </a:endParaRPr>
          </a:p>
        </p:txBody>
      </p:sp>
    </p:spTree>
    <p:extLst>
      <p:ext uri="{BB962C8B-B14F-4D97-AF65-F5344CB8AC3E}">
        <p14:creationId xmlns:p14="http://schemas.microsoft.com/office/powerpoint/2010/main" val="36256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403648" y="1844824"/>
            <a:ext cx="6696744" cy="3312368"/>
          </a:xfrm>
          <a:noFill/>
        </p:spPr>
        <p:txBody>
          <a:bodyPr/>
          <a:lstStyle/>
          <a:p>
            <a:pPr marL="0" indent="0" algn="ctr">
              <a:buNone/>
            </a:pPr>
            <a:endParaRPr lang="he-IL" sz="4400" dirty="0" smtClean="0">
              <a:solidFill>
                <a:srgbClr val="008000"/>
              </a:solidFill>
              <a:latin typeface="Guttman Haim" panose="02010401010101010101" pitchFamily="2" charset="-79"/>
              <a:ea typeface="+mj-ea"/>
              <a:cs typeface="Guttman Haim" panose="02010401010101010101" pitchFamily="2" charset="-79"/>
            </a:endParaRPr>
          </a:p>
          <a:p>
            <a:pPr marL="0" indent="0" algn="ctr">
              <a:buNone/>
            </a:pPr>
            <a:r>
              <a:rPr lang="he-IL" b="1" dirty="0">
                <a:solidFill>
                  <a:srgbClr val="006600"/>
                </a:solidFill>
                <a:latin typeface="+mj-lt"/>
                <a:ea typeface="+mj-ea"/>
              </a:rPr>
              <a:t>המענים</a:t>
            </a:r>
            <a:r>
              <a:rPr lang="he-IL" b="1" dirty="0" smtClean="0">
                <a:solidFill>
                  <a:srgbClr val="006600"/>
                </a:solidFill>
                <a:latin typeface="+mj-lt"/>
                <a:ea typeface="+mj-ea"/>
              </a:rPr>
              <a:t>:</a:t>
            </a:r>
          </a:p>
          <a:p>
            <a:pPr marL="0" indent="0" algn="ctr">
              <a:buNone/>
            </a:pPr>
            <a:r>
              <a:rPr lang="he-IL" b="1" dirty="0" smtClean="0">
                <a:solidFill>
                  <a:srgbClr val="006600"/>
                </a:solidFill>
                <a:latin typeface="+mj-lt"/>
                <a:ea typeface="+mj-ea"/>
              </a:rPr>
              <a:t>סיוע מקדם עצמאות</a:t>
            </a:r>
            <a:endParaRPr lang="he-IL" b="1" dirty="0">
              <a:solidFill>
                <a:srgbClr val="006600"/>
              </a:solidFill>
              <a:latin typeface="+mj-lt"/>
              <a:ea typeface="+mj-ea"/>
            </a:endParaRPr>
          </a:p>
          <a:p>
            <a:pPr marL="0" indent="0" algn="ctr">
              <a:buNone/>
            </a:pPr>
            <a:endParaRPr lang="he-IL" b="1" dirty="0">
              <a:solidFill>
                <a:srgbClr val="006600"/>
              </a:solidFill>
              <a:latin typeface="+mj-lt"/>
              <a:ea typeface="+mj-ea"/>
            </a:endParaRPr>
          </a:p>
          <a:p>
            <a:pPr marL="0" indent="0" algn="ctr">
              <a:buNone/>
            </a:pPr>
            <a:endParaRPr lang="he-IL" b="1" dirty="0">
              <a:solidFill>
                <a:srgbClr val="006600"/>
              </a:solidFill>
              <a:latin typeface="+mj-lt"/>
              <a:ea typeface="+mj-ea"/>
            </a:endParaRPr>
          </a:p>
        </p:txBody>
      </p:sp>
    </p:spTree>
    <p:extLst>
      <p:ext uri="{BB962C8B-B14F-4D97-AF65-F5344CB8AC3E}">
        <p14:creationId xmlns:p14="http://schemas.microsoft.com/office/powerpoint/2010/main" val="261330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95736" y="692696"/>
            <a:ext cx="6643976" cy="710803"/>
          </a:xfrm>
          <a:solidFill>
            <a:srgbClr val="006600"/>
          </a:solidFill>
        </p:spPr>
        <p:txBody>
          <a:bodyPr/>
          <a:lstStyle/>
          <a:p>
            <a:pPr lvl="0">
              <a:spcBef>
                <a:spcPct val="20000"/>
              </a:spcBef>
            </a:pPr>
            <a:r>
              <a:rPr lang="he-IL" b="1" dirty="0" smtClean="0">
                <a:solidFill>
                  <a:schemeClr val="bg1"/>
                </a:solidFill>
                <a:latin typeface="Guttman Haim" panose="02010401010101010101" pitchFamily="2" charset="-79"/>
                <a:ea typeface="+mn-ea"/>
                <a:cs typeface="+mn-cs"/>
              </a:rPr>
              <a:t/>
            </a:r>
            <a:br>
              <a:rPr lang="he-IL" b="1" dirty="0" smtClean="0">
                <a:solidFill>
                  <a:schemeClr val="bg1"/>
                </a:solidFill>
                <a:latin typeface="Guttman Haim" panose="02010401010101010101" pitchFamily="2" charset="-79"/>
                <a:ea typeface="+mn-ea"/>
                <a:cs typeface="+mn-cs"/>
              </a:rPr>
            </a:br>
            <a:r>
              <a:rPr lang="he-IL" sz="3200" b="1" dirty="0">
                <a:solidFill>
                  <a:schemeClr val="bg1"/>
                </a:solidFill>
                <a:cs typeface="+mn-cs"/>
              </a:rPr>
              <a:t>סיוע מקדם עצמאות-כיצד?</a:t>
            </a:r>
            <a:r>
              <a:rPr lang="en-US" sz="3200" b="1" dirty="0">
                <a:solidFill>
                  <a:schemeClr val="bg1"/>
                </a:solidFill>
                <a:cs typeface="+mn-cs"/>
              </a:rPr>
              <a:t/>
            </a:r>
            <a:br>
              <a:rPr lang="en-US" sz="3200" b="1" dirty="0">
                <a:solidFill>
                  <a:schemeClr val="bg1"/>
                </a:solidFill>
                <a:cs typeface="+mn-cs"/>
              </a:rPr>
            </a:br>
            <a:endParaRPr lang="en-US" sz="3200" b="1" dirty="0">
              <a:solidFill>
                <a:schemeClr val="bg1"/>
              </a:solidFill>
              <a:cs typeface="+mn-cs"/>
            </a:endParaRPr>
          </a:p>
        </p:txBody>
      </p:sp>
      <p:sp>
        <p:nvSpPr>
          <p:cNvPr id="3" name="מציין מיקום תוכן 2"/>
          <p:cNvSpPr>
            <a:spLocks noGrp="1"/>
          </p:cNvSpPr>
          <p:nvPr>
            <p:ph idx="1"/>
          </p:nvPr>
        </p:nvSpPr>
        <p:spPr>
          <a:xfrm>
            <a:off x="1187624" y="1531815"/>
            <a:ext cx="7344816" cy="4824535"/>
          </a:xfrm>
        </p:spPr>
        <p:txBody>
          <a:bodyPr/>
          <a:lstStyle/>
          <a:p>
            <a:pPr marL="0" indent="0">
              <a:spcAft>
                <a:spcPts val="600"/>
              </a:spcAft>
              <a:buNone/>
            </a:pPr>
            <a:endParaRPr lang="he-IL" sz="2400" b="1" dirty="0" smtClean="0">
              <a:latin typeface="Arial" panose="020B0604020202020204" pitchFamily="34" charset="0"/>
              <a:cs typeface="Arial" panose="020B0604020202020204" pitchFamily="34" charset="0"/>
            </a:endParaRPr>
          </a:p>
          <a:p>
            <a:pPr marL="0" indent="0">
              <a:lnSpc>
                <a:spcPct val="200000"/>
              </a:lnSpc>
              <a:spcAft>
                <a:spcPts val="600"/>
              </a:spcAft>
              <a:buNone/>
            </a:pPr>
            <a:r>
              <a:rPr lang="he-IL" sz="2400" b="1" dirty="0" smtClean="0">
                <a:latin typeface="Arial" panose="020B0604020202020204" pitchFamily="34" charset="0"/>
                <a:cs typeface="Arial" panose="020B0604020202020204" pitchFamily="34" charset="0"/>
              </a:rPr>
              <a:t>1. מיומנויות </a:t>
            </a:r>
            <a:r>
              <a:rPr lang="he-IL" sz="2400" b="1" dirty="0" smtClean="0">
                <a:latin typeface="Arial" panose="020B0604020202020204" pitchFamily="34" charset="0"/>
                <a:cs typeface="Arial" panose="020B0604020202020204" pitchFamily="34" charset="0"/>
              </a:rPr>
              <a:t>ראייה</a:t>
            </a:r>
          </a:p>
          <a:p>
            <a:pPr marL="0" indent="0">
              <a:lnSpc>
                <a:spcPct val="200000"/>
              </a:lnSpc>
              <a:spcAft>
                <a:spcPts val="600"/>
              </a:spcAft>
              <a:buNone/>
            </a:pPr>
            <a:r>
              <a:rPr lang="he-IL" sz="2400" b="1" dirty="0" smtClean="0">
                <a:latin typeface="Arial" panose="020B0604020202020204" pitchFamily="34" charset="0"/>
                <a:cs typeface="Arial" panose="020B0604020202020204" pitchFamily="34" charset="0"/>
              </a:rPr>
              <a:t>2. הכרת עקרונות להנגשת השירות והמרחב</a:t>
            </a:r>
            <a:r>
              <a:rPr lang="he-IL" sz="2400" b="1" dirty="0">
                <a:latin typeface="Arial" panose="020B0604020202020204" pitchFamily="34" charset="0"/>
                <a:cs typeface="Arial" panose="020B0604020202020204" pitchFamily="34" charset="0"/>
              </a:rPr>
              <a:t>:</a:t>
            </a:r>
            <a:endParaRPr lang="he-IL" sz="2400" b="1" dirty="0" smtClean="0">
              <a:latin typeface="Arial" panose="020B0604020202020204" pitchFamily="34" charset="0"/>
              <a:cs typeface="Arial" panose="020B0604020202020204" pitchFamily="34" charset="0"/>
            </a:endParaRPr>
          </a:p>
          <a:p>
            <a:pPr marL="0" indent="0">
              <a:lnSpc>
                <a:spcPct val="200000"/>
              </a:lnSpc>
              <a:spcAft>
                <a:spcPts val="600"/>
              </a:spcAft>
              <a:buNone/>
            </a:pPr>
            <a:r>
              <a:rPr lang="he-IL" sz="2400" b="1" dirty="0" smtClean="0">
                <a:latin typeface="Arial" panose="020B0604020202020204" pitchFamily="34" charset="0"/>
                <a:cs typeface="Arial" panose="020B0604020202020204" pitchFamily="34" charset="0"/>
              </a:rPr>
              <a:t>3</a:t>
            </a:r>
            <a:r>
              <a:rPr lang="he-IL" sz="2400" b="1" dirty="0" smtClean="0">
                <a:latin typeface="Arial" panose="020B0604020202020204" pitchFamily="34" charset="0"/>
                <a:cs typeface="Arial" panose="020B0604020202020204" pitchFamily="34" charset="0"/>
              </a:rPr>
              <a:t>. כלים לעבודה במחלות השונות </a:t>
            </a:r>
          </a:p>
          <a:p>
            <a:pPr marL="0" indent="0">
              <a:lnSpc>
                <a:spcPct val="200000"/>
              </a:lnSpc>
              <a:spcAft>
                <a:spcPts val="600"/>
              </a:spcAft>
              <a:buNone/>
            </a:pPr>
            <a:r>
              <a:rPr lang="he-IL" sz="2400" b="1" dirty="0" smtClean="0">
                <a:latin typeface="Arial" panose="020B0604020202020204" pitchFamily="34" charset="0"/>
                <a:cs typeface="Arial" panose="020B0604020202020204" pitchFamily="34" charset="0"/>
              </a:rPr>
              <a:t>4.זיהוי </a:t>
            </a:r>
            <a:r>
              <a:rPr lang="he-IL" sz="2400" b="1" dirty="0">
                <a:latin typeface="Arial" panose="020B0604020202020204" pitchFamily="34" charset="0"/>
                <a:cs typeface="Arial" panose="020B0604020202020204" pitchFamily="34" charset="0"/>
              </a:rPr>
              <a:t>הדרדרות </a:t>
            </a:r>
            <a:r>
              <a:rPr lang="he-IL" sz="2400" b="1" dirty="0" smtClean="0">
                <a:latin typeface="Arial" panose="020B0604020202020204" pitchFamily="34" charset="0"/>
                <a:cs typeface="Arial" panose="020B0604020202020204" pitchFamily="34" charset="0"/>
              </a:rPr>
              <a:t>בראייה</a:t>
            </a:r>
            <a:endParaRPr lang="he-IL" sz="2400" b="1" dirty="0">
              <a:latin typeface="Arial" panose="020B0604020202020204" pitchFamily="34" charset="0"/>
              <a:cs typeface="Arial" panose="020B0604020202020204" pitchFamily="34" charset="0"/>
            </a:endParaRPr>
          </a:p>
          <a:p>
            <a:pPr marL="0" lvl="0" indent="0">
              <a:lnSpc>
                <a:spcPct val="200000"/>
              </a:lnSpc>
              <a:spcAft>
                <a:spcPts val="600"/>
              </a:spcAft>
              <a:buNone/>
            </a:pPr>
            <a:r>
              <a:rPr lang="he-IL" sz="2400" b="1" dirty="0" smtClean="0">
                <a:latin typeface="Arial" panose="020B0604020202020204" pitchFamily="34" charset="0"/>
                <a:cs typeface="Arial" panose="020B0604020202020204" pitchFamily="34" charset="0"/>
              </a:rPr>
              <a:t>5. </a:t>
            </a:r>
            <a:r>
              <a:rPr lang="he-IL" sz="2400" b="1" dirty="0">
                <a:latin typeface="Arial" panose="020B0604020202020204" pitchFamily="34" charset="0"/>
                <a:cs typeface="Arial" panose="020B0604020202020204" pitchFamily="34" charset="0"/>
              </a:rPr>
              <a:t>הכרת שירותים ייעודיים </a:t>
            </a:r>
            <a:r>
              <a:rPr lang="he-IL" sz="2400" b="1" dirty="0" smtClean="0">
                <a:latin typeface="Arial" panose="020B0604020202020204" pitchFamily="34" charset="0"/>
                <a:cs typeface="Arial" panose="020B0604020202020204" pitchFamily="34" charset="0"/>
              </a:rPr>
              <a:t>0-18</a:t>
            </a:r>
            <a:endParaRPr lang="he-IL" sz="2400" b="1" dirty="0">
              <a:latin typeface="Arial" panose="020B0604020202020204" pitchFamily="34" charset="0"/>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9CC9F5-FFFE-4BEC-8642-86D179BE3A3E}"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73947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Assistant ExtraBold"/>
        <a:ea typeface=""/>
        <a:cs typeface="Assistant ExtraBold"/>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6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Assistant ExtraBold"/>
        <a:ea typeface=""/>
        <a:cs typeface="Assistant ExtraBold"/>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Assistant ExtraBold"/>
        <a:ea typeface=""/>
        <a:cs typeface="Assistant ExtraBold"/>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0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Assistant ExtraBold"/>
        <a:ea typeface=""/>
        <a:cs typeface="Assistant ExtraBold"/>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Assistant ExtraBold"/>
        <a:ea typeface=""/>
        <a:cs typeface="Assistant ExtraBold"/>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Assistant ExtraBold"/>
        <a:ea typeface=""/>
        <a:cs typeface="Assistant ExtraBold"/>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75D8FFAFA3BAA54AA6FC5E9DE78B251E" ma:contentTypeVersion="15" ma:contentTypeDescription="צור מסמך חדש." ma:contentTypeScope="" ma:versionID="e8e6176912132c6bf2f647febfe0f712">
  <xsd:schema xmlns:xsd="http://www.w3.org/2001/XMLSchema" xmlns:xs="http://www.w3.org/2001/XMLSchema" xmlns:p="http://schemas.microsoft.com/office/2006/metadata/properties" xmlns:ns3="b434eadd-8132-49c4-b93b-84a974706d1b" xmlns:ns4="f3782fdc-fe8c-4666-bb40-c88944c8cab1" targetNamespace="http://schemas.microsoft.com/office/2006/metadata/properties" ma:root="true" ma:fieldsID="5f9ea7bcd92d7f5a717baa853353fb61" ns3:_="" ns4:_="">
    <xsd:import namespace="b434eadd-8132-49c4-b93b-84a974706d1b"/>
    <xsd:import namespace="f3782fdc-fe8c-4666-bb40-c88944c8cab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eadd-8132-49c4-b93b-84a974706d1b" elementFormDefault="qualified">
    <xsd:import namespace="http://schemas.microsoft.com/office/2006/documentManagement/types"/>
    <xsd:import namespace="http://schemas.microsoft.com/office/infopath/2007/PartnerControls"/>
    <xsd:element name="SharedWithUsers" ma:index="8" nillable="true" ma:displayName="משותף עם"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משותף עם פרטים" ma:description="" ma:internalName="SharedWithDetails" ma:readOnly="true">
      <xsd:simpleType>
        <xsd:restriction base="dms:Note">
          <xsd:maxLength value="255"/>
        </xsd:restriction>
      </xsd:simpleType>
    </xsd:element>
    <xsd:element name="SharingHintHash" ma:index="10" nillable="true" ma:displayName="Hash של רמז לשיתוף" ma:description="" ma:internalName="SharingHintHash" ma:readOnly="true">
      <xsd:simpleType>
        <xsd:restriction base="dms:Text"/>
      </xsd:simpleType>
    </xsd:element>
    <xsd:element name="LastSharedByUser" ma:index="11" nillable="true" ma:displayName="שותף לאחרונה לפי משתמש" ma:description="" ma:internalName="LastSharedByUser" ma:readOnly="true">
      <xsd:simpleType>
        <xsd:restriction base="dms:Note">
          <xsd:maxLength value="255"/>
        </xsd:restriction>
      </xsd:simpleType>
    </xsd:element>
    <xsd:element name="LastSharedByTime" ma:index="12" nillable="true" ma:displayName="שותף לאחרונה לפי זמן"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782fdc-fe8c-4666-bb40-c88944c8cab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61940-09B1-44E0-8110-7D5FFFF39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eadd-8132-49c4-b93b-84a974706d1b"/>
    <ds:schemaRef ds:uri="f3782fdc-fe8c-4666-bb40-c88944c8c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45B64C-0B0B-42D1-9ED9-41772E87BFDF}">
  <ds:schemaRefs>
    <ds:schemaRef ds:uri="http://schemas.microsoft.com/sharepoint/v3/contenttype/forms"/>
  </ds:schemaRefs>
</ds:datastoreItem>
</file>

<file path=customXml/itemProps3.xml><?xml version="1.0" encoding="utf-8"?>
<ds:datastoreItem xmlns:ds="http://schemas.openxmlformats.org/officeDocument/2006/customXml" ds:itemID="{A65D2053-6BD6-406A-82F3-65DAFF77258B}">
  <ds:schemaRefs>
    <ds:schemaRef ds:uri="http://purl.org/dc/terms/"/>
    <ds:schemaRef ds:uri="f3782fdc-fe8c-4666-bb40-c88944c8cab1"/>
    <ds:schemaRef ds:uri="http://purl.org/dc/dcmitype/"/>
    <ds:schemaRef ds:uri="http://schemas.microsoft.com/office/infopath/2007/PartnerControls"/>
    <ds:schemaRef ds:uri="http://schemas.microsoft.com/office/2006/documentManagement/types"/>
    <ds:schemaRef ds:uri="http://schemas.microsoft.com/office/2006/metadata/properties"/>
    <ds:schemaRef ds:uri="b434eadd-8132-49c4-b93b-84a974706d1b"/>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35951</TotalTime>
  <Words>3404</Words>
  <Application>Microsoft Office PowerPoint</Application>
  <PresentationFormat>‫הצגה על המסך (4:3)</PresentationFormat>
  <Paragraphs>490</Paragraphs>
  <Slides>60</Slides>
  <Notes>18</Notes>
  <HiddenSlides>0</HiddenSlides>
  <MMClips>0</MMClips>
  <ScaleCrop>false</ScaleCrop>
  <HeadingPairs>
    <vt:vector size="6" baseType="variant">
      <vt:variant>
        <vt:lpstr>גופנים בשימוש</vt:lpstr>
      </vt:variant>
      <vt:variant>
        <vt:i4>19</vt:i4>
      </vt:variant>
      <vt:variant>
        <vt:lpstr>ערכת נושא</vt:lpstr>
      </vt:variant>
      <vt:variant>
        <vt:i4>14</vt:i4>
      </vt:variant>
      <vt:variant>
        <vt:lpstr>כותרות שקופיות</vt:lpstr>
      </vt:variant>
      <vt:variant>
        <vt:i4>60</vt:i4>
      </vt:variant>
    </vt:vector>
  </HeadingPairs>
  <TitlesOfParts>
    <vt:vector size="93" baseType="lpstr">
      <vt:lpstr>Arial Unicode MS</vt:lpstr>
      <vt:lpstr>Aharoni</vt:lpstr>
      <vt:lpstr>-apple-system, BlinkMacSystemFont, &amp;#039;Segoe UI&amp;#039;, Roboto, Oxygen-Sans, Ubuntu, Cantarell, &amp;#039;Helvetica Neue&amp;#039;, sans-serif</vt:lpstr>
      <vt:lpstr>Arial</vt:lpstr>
      <vt:lpstr>Arial Black</vt:lpstr>
      <vt:lpstr>Assistant</vt:lpstr>
      <vt:lpstr>Assistant ExtraBold</vt:lpstr>
      <vt:lpstr>Calibri</vt:lpstr>
      <vt:lpstr>Calibri Light</vt:lpstr>
      <vt:lpstr>Corbel</vt:lpstr>
      <vt:lpstr>Courier New</vt:lpstr>
      <vt:lpstr>Gisha</vt:lpstr>
      <vt:lpstr>Guttman Haim</vt:lpstr>
      <vt:lpstr>Guttman Yad-Brush</vt:lpstr>
      <vt:lpstr>opensanshebrewcondensed-regular</vt:lpstr>
      <vt:lpstr>Symbol</vt:lpstr>
      <vt:lpstr>Tahoma</vt:lpstr>
      <vt:lpstr>Times New Roman</vt:lpstr>
      <vt:lpstr>Wingdings</vt:lpstr>
      <vt:lpstr>ערכת נושא Office</vt:lpstr>
      <vt:lpstr>14_ערכת נושא Office</vt:lpstr>
      <vt:lpstr>9_ערכת נושא Office</vt:lpstr>
      <vt:lpstr>نسق Office</vt:lpstr>
      <vt:lpstr>6_ערכת נושא Office</vt:lpstr>
      <vt:lpstr>15_ערכת נושא Office</vt:lpstr>
      <vt:lpstr>19_ערכת נושא Office</vt:lpstr>
      <vt:lpstr>10_ערכת נושא Office</vt:lpstr>
      <vt:lpstr>11_ערכת נושא Office</vt:lpstr>
      <vt:lpstr>12_ערכת נושא Office</vt:lpstr>
      <vt:lpstr>16_ערכת נושא Office</vt:lpstr>
      <vt:lpstr>17_ערכת נושא Office</vt:lpstr>
      <vt:lpstr>20_ערכת נושא Office</vt:lpstr>
      <vt:lpstr>8_ערכת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סיוע מקדם עצמאות-כיצד? </vt:lpstr>
      <vt:lpstr>7 מיומנויות תפקוד הראייה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פזילה </vt:lpstr>
      <vt:lpstr>קטרקט מולד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שיקום תפקודי לקשישים עיוורים</dc:title>
  <dc:creator>user</dc:creator>
  <cp:lastModifiedBy>Eran Gal</cp:lastModifiedBy>
  <cp:revision>755</cp:revision>
  <cp:lastPrinted>2020-10-18T10:02:21Z</cp:lastPrinted>
  <dcterms:created xsi:type="dcterms:W3CDTF">2012-05-28T17:44:07Z</dcterms:created>
  <dcterms:modified xsi:type="dcterms:W3CDTF">2022-03-09T06:33:35Z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0x01010075D8FFAFA3BAA54AA6FC5E9DE78B251E</vt:lpwstr>
  </property>
</Properties>
</file>